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35"/>
  </p:notesMasterIdLst>
  <p:sldIdLst>
    <p:sldId id="256" r:id="rId5"/>
    <p:sldId id="417" r:id="rId6"/>
    <p:sldId id="418" r:id="rId7"/>
    <p:sldId id="420" r:id="rId8"/>
    <p:sldId id="419" r:id="rId9"/>
    <p:sldId id="416" r:id="rId10"/>
    <p:sldId id="360" r:id="rId11"/>
    <p:sldId id="412" r:id="rId12"/>
    <p:sldId id="422" r:id="rId13"/>
    <p:sldId id="342" r:id="rId14"/>
    <p:sldId id="413" r:id="rId15"/>
    <p:sldId id="421" r:id="rId16"/>
    <p:sldId id="345" r:id="rId17"/>
    <p:sldId id="414" r:id="rId18"/>
    <p:sldId id="355" r:id="rId19"/>
    <p:sldId id="343" r:id="rId20"/>
    <p:sldId id="346" r:id="rId21"/>
    <p:sldId id="415" r:id="rId22"/>
    <p:sldId id="347" r:id="rId23"/>
    <p:sldId id="349" r:id="rId24"/>
    <p:sldId id="411" r:id="rId25"/>
    <p:sldId id="410" r:id="rId26"/>
    <p:sldId id="350" r:id="rId27"/>
    <p:sldId id="351" r:id="rId28"/>
    <p:sldId id="359" r:id="rId29"/>
    <p:sldId id="409" r:id="rId30"/>
    <p:sldId id="423" r:id="rId31"/>
    <p:sldId id="425" r:id="rId32"/>
    <p:sldId id="356" r:id="rId33"/>
    <p:sldId id="354" r:id="rId34"/>
  </p:sldIdLst>
  <p:sldSz cx="12192000" cy="6858000"/>
  <p:notesSz cx="6797675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BE0FDC3-C150-4AC2-B208-4CBFA21D6808}">
          <p14:sldIdLst>
            <p14:sldId id="256"/>
            <p14:sldId id="417"/>
            <p14:sldId id="418"/>
            <p14:sldId id="420"/>
            <p14:sldId id="419"/>
            <p14:sldId id="416"/>
            <p14:sldId id="360"/>
            <p14:sldId id="412"/>
            <p14:sldId id="422"/>
            <p14:sldId id="342"/>
            <p14:sldId id="413"/>
            <p14:sldId id="421"/>
            <p14:sldId id="345"/>
            <p14:sldId id="414"/>
            <p14:sldId id="355"/>
            <p14:sldId id="343"/>
            <p14:sldId id="346"/>
            <p14:sldId id="415"/>
            <p14:sldId id="347"/>
            <p14:sldId id="349"/>
            <p14:sldId id="411"/>
            <p14:sldId id="410"/>
            <p14:sldId id="350"/>
            <p14:sldId id="351"/>
            <p14:sldId id="359"/>
            <p14:sldId id="409"/>
            <p14:sldId id="423"/>
            <p14:sldId id="425"/>
            <p14:sldId id="356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6" roundtripDataSignature="AMtx7mh3YP3xexYcFoahXa2ehi0H5V4Za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AC7817-92F8-CF99-E4BC-8CD52C70C4F9}" name="BOVIN Andreas (COMP)" initials="B(" userId="S::andreas.bovin@ec.europa.eu::2159ebe0-bb86-4ac7-802b-b6254903d3a6" providerId="AD"/>
  <p188:author id="{F802B218-215D-0621-0CCA-2BE2309F5D87}" name="DEISENHOFER Thomas (COMP)" initials="" userId="S::Thomas.DEISENHOFER@ec.europa.eu::467b655f-c5e9-4fa5-9008-adfe0ac3bb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88918-9C2B-412A-9E08-DA05AFCB692B}" v="285" dt="2024-07-02T08:43:48.0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8" y="36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6T10:32:16.4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64,'64'0,"97"-12,104-9,2 22,-96 0,-42 1,147-5,-137-12,41-2,31 18,-179-1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6T10:32:20.3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0 226,'12'-4,"0"-1,1 2,-1 0,1 0,-1 1,1 1,21 0,11-2,131-16,-2-8,283-82,-422 98,1 1,1 2,0 1,52-2,37 9,163 22,-102-11,-74-8,18 12,15 0,-115-14,-8-1,42 7,-34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6T10:32:24.7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1,'1693'0,"-1659"0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6T10:32:32.2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34,'0'-1,"0"0,1 0,-1 0,0 0,1 0,-1 0,1 1,-1-1,1 0,-1 0,1 0,-1 1,1-1,0 0,0 1,-1-1,1 1,0-1,0 1,-1-1,1 1,0-1,0 1,0 0,0-1,0 1,1 0,30-6,-26 6,99-8,147 7,-119 3,2123-1,-1163-2,-1058 3,-1 2,1 1,56 16,-52-11,0-2,50 5,249-11,-167-4,-58 1,126 3,-194 3,-2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7671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4659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300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6778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8916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20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Update/add/delete parts of the copy right notice where appropriate.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More information: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https://myintracomm.ec.europa.eu/corp/intellectual-property/Documents/2019_Reuse-guidelines%28CC-BY%29.pdf</a:t>
            </a:r>
            <a:endParaRPr/>
          </a:p>
        </p:txBody>
      </p:sp>
      <p:sp>
        <p:nvSpPr>
          <p:cNvPr id="440" name="Google Shape;440;p20:notes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354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698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978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737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9361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9175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046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167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520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22"/>
          <p:cNvSpPr/>
          <p:nvPr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2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Google Shape;21;p22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22"/>
          <p:cNvCxnSpPr/>
          <p:nvPr/>
        </p:nvCxnSpPr>
        <p:spPr>
          <a:xfrm>
            <a:off x="846746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Google Shape;17;p22" descr="European Commission">
            <a:extLst>
              <a:ext uri="{FF2B5EF4-FFF2-40B4-BE49-F238E27FC236}">
                <a16:creationId xmlns:a16="http://schemas.microsoft.com/office/drawing/2014/main" id="{B45F4576-0280-9ABD-3693-C3C51E11FA1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98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5" name="Google Shape;45;p26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1)">
  <p:cSld name="Last slide (option 1)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7"/>
          <p:cNvSpPr txBox="1">
            <a:spLocks noGrp="1"/>
          </p:cNvSpPr>
          <p:nvPr>
            <p:ph type="sldNum" idx="12"/>
          </p:nvPr>
        </p:nvSpPr>
        <p:spPr>
          <a:xfrm>
            <a:off x="715108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" name="Google Shape;144;p37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5" name="Google Shape;145;p37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8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8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8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2"/>
          </p:nvPr>
        </p:nvSpPr>
        <p:spPr>
          <a:xfrm>
            <a:off x="6096000" y="5783535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Google Shape;154;p38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38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 t="4555"/>
          <a:stretch/>
        </p:blipFill>
        <p:spPr>
          <a:xfrm>
            <a:off x="0" y="1078173"/>
            <a:ext cx="12192000" cy="578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9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Google Shape;164;p39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39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2)">
  <p:cSld name="Last slide (option 2)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1" name="Google Shape;171;p40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1" name="Google Shape;181;p4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21" descr="European Commission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33852" y="6045988"/>
            <a:ext cx="1715733" cy="4504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36.png"/><Relationship Id="rId7" Type="http://schemas.openxmlformats.org/officeDocument/2006/relationships/customXml" Target="../ink/ink2.xml"/><Relationship Id="rId12" Type="http://schemas.openxmlformats.org/officeDocument/2006/relationships/image" Target="../media/image2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260.png"/><Relationship Id="rId4" Type="http://schemas.openxmlformats.org/officeDocument/2006/relationships/image" Target="../media/image37.svg"/><Relationship Id="rId9" Type="http://schemas.openxmlformats.org/officeDocument/2006/relationships/customXml" Target="../ink/ink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4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;p22" descr="European Commission">
            <a:extLst>
              <a:ext uri="{FF2B5EF4-FFF2-40B4-BE49-F238E27FC236}">
                <a16:creationId xmlns:a16="http://schemas.microsoft.com/office/drawing/2014/main" id="{F331827D-67AB-BC45-5244-975836C82E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"/>
          <p:cNvSpPr txBox="1">
            <a:spLocks noGrp="1"/>
          </p:cNvSpPr>
          <p:nvPr>
            <p:ph type="subTitle" idx="1"/>
          </p:nvPr>
        </p:nvSpPr>
        <p:spPr>
          <a:xfrm>
            <a:off x="1144279" y="4777739"/>
            <a:ext cx="9992296" cy="130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fr-BE" sz="4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BE" sz="4000" b="1" dirty="0">
                <a:latin typeface="EC Square Sans Cond Pro" panose="020B0506040000020004" pitchFamily="34" charset="0"/>
              </a:rPr>
              <a:t>GCLC </a:t>
            </a:r>
            <a:r>
              <a:rPr lang="fr-BE" sz="4000" b="1" dirty="0" err="1">
                <a:latin typeface="EC Square Sans Cond Pro" panose="020B0506040000020004" pitchFamily="34" charset="0"/>
              </a:rPr>
              <a:t>lunchtalk</a:t>
            </a:r>
            <a:r>
              <a:rPr lang="fr-BE" sz="4000" b="1" dirty="0">
                <a:latin typeface="EC Square Sans Cond Pro" panose="020B0506040000020004" pitchFamily="34" charset="0"/>
              </a:rPr>
              <a:t> 2 July 2024</a:t>
            </a:r>
          </a:p>
        </p:txBody>
      </p:sp>
      <p:sp>
        <p:nvSpPr>
          <p:cNvPr id="190" name="Google Shape;190;p1"/>
          <p:cNvSpPr txBox="1">
            <a:spLocks noGrp="1"/>
          </p:cNvSpPr>
          <p:nvPr>
            <p:ph type="body" idx="2"/>
          </p:nvPr>
        </p:nvSpPr>
        <p:spPr>
          <a:xfrm>
            <a:off x="7600950" y="5132071"/>
            <a:ext cx="3446771" cy="95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fr-BE" i="0" dirty="0">
                <a:latin typeface="EC Square Sans Cond Pro" panose="020B0506040000020004" pitchFamily="34" charset="0"/>
              </a:rPr>
              <a:t>Thomas Deisenhofer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fr-BE" i="0" dirty="0">
                <a:latin typeface="EC Square Sans Cond Pro" panose="020B0506040000020004" pitchFamily="34" charset="0"/>
              </a:rPr>
              <a:t>Principal </a:t>
            </a:r>
            <a:r>
              <a:rPr lang="fr-BE" i="0" dirty="0" err="1">
                <a:latin typeface="EC Square Sans Cond Pro" panose="020B0506040000020004" pitchFamily="34" charset="0"/>
              </a:rPr>
              <a:t>Adviser</a:t>
            </a:r>
            <a:endParaRPr lang="fr-BE" i="0" dirty="0">
              <a:latin typeface="EC Square Sans Cond Pro" panose="020B0506040000020004" pitchFamily="34" charset="0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fr-BE" i="0" dirty="0">
                <a:latin typeface="EC Square Sans Cond Pro" panose="020B0506040000020004" pitchFamily="34" charset="0"/>
              </a:rPr>
              <a:t>DG COMP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endParaRPr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DDF4D-0F21-7810-1890-B94282328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99" y="2080261"/>
            <a:ext cx="10607059" cy="18969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1E620D-AD3B-F316-97E9-8A625DDED77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70722" y="6375140"/>
            <a:ext cx="2743200" cy="3651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* Defined at the broad NACE 3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81DD9E-B8E9-57D3-5C1B-9A401B8C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/>
              <a:t>Industry</a:t>
            </a:r>
            <a:r>
              <a:rPr lang="fr-BE" b="1" dirty="0"/>
              <a:t> concentration (1)</a:t>
            </a:r>
            <a:endParaRPr lang="en-IE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65715-239B-5C09-DCF2-E469810A7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722" y="1470064"/>
            <a:ext cx="4388826" cy="4747855"/>
          </a:xfrm>
          <a:solidFill>
            <a:schemeClr val="tx2"/>
          </a:solidFill>
          <a:ln w="127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sz="2000" b="1" dirty="0"/>
              <a:t>Measurement challenges: 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NACE Industry sectors are broad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Production shares ≠ consumption shares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Geographic dimension of competition + multinationals</a:t>
            </a:r>
          </a:p>
          <a:p>
            <a:r>
              <a:rPr lang="en-US" sz="2000" b="1" dirty="0"/>
              <a:t>Innovations: </a:t>
            </a:r>
          </a:p>
          <a:p>
            <a:pPr lvl="1">
              <a:spcBef>
                <a:spcPts val="0"/>
              </a:spcBef>
            </a:pPr>
            <a:r>
              <a:rPr lang="en-US" sz="1600" dirty="0" err="1"/>
              <a:t>Tradeability</a:t>
            </a:r>
            <a:r>
              <a:rPr lang="en-US" sz="1600" dirty="0"/>
              <a:t> of goods and services =&gt; sectors in 3 geographic buckets</a:t>
            </a:r>
          </a:p>
          <a:p>
            <a:pPr lvl="1">
              <a:spcBef>
                <a:spcPts val="0"/>
              </a:spcBef>
            </a:pPr>
            <a:r>
              <a:rPr lang="en-US" sz="1600" dirty="0" err="1"/>
              <a:t>Nace</a:t>
            </a:r>
            <a:r>
              <a:rPr lang="en-US" sz="1600" dirty="0"/>
              <a:t> 3 and even 4 digit sectors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Linkages in same business group  in Orbis</a:t>
            </a:r>
            <a:endParaRPr lang="en-US" sz="2000" b="1" dirty="0"/>
          </a:p>
          <a:p>
            <a:r>
              <a:rPr lang="en-US" sz="2000" b="1" dirty="0"/>
              <a:t>Main result: average industryCR4 increased by ~5 percentage points</a:t>
            </a:r>
            <a:r>
              <a:rPr lang="en-US" sz="2000" dirty="0"/>
              <a:t> between 2000-2019 for a sample of 127 industries* across 15 countries (</a:t>
            </a:r>
            <a:r>
              <a:rPr lang="en-US" sz="2000" dirty="0">
                <a:solidFill>
                  <a:schemeClr val="bg2"/>
                </a:solidFill>
              </a:rPr>
              <a:t>Fig. 1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361211-1B6F-1FA9-E494-CCE2A9CDA74A}"/>
              </a:ext>
            </a:extLst>
          </p:cNvPr>
          <p:cNvSpPr txBox="1"/>
          <p:nvPr/>
        </p:nvSpPr>
        <p:spPr>
          <a:xfrm>
            <a:off x="6096000" y="1470065"/>
            <a:ext cx="520065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BE" sz="1600" b="1" dirty="0">
                <a:solidFill>
                  <a:schemeClr val="bg2"/>
                </a:solidFill>
              </a:rPr>
              <a:t>Figure 1</a:t>
            </a:r>
            <a:r>
              <a:rPr lang="fr-BE" sz="1600" dirty="0">
                <a:solidFill>
                  <a:schemeClr val="bg2"/>
                </a:solidFill>
              </a:rPr>
              <a:t>: </a:t>
            </a:r>
            <a:r>
              <a:rPr lang="en-US" sz="1600" b="1" dirty="0"/>
              <a:t>Industry concentration: CR4 2000-2019,  aggregating across geographical ‘buckets’</a:t>
            </a:r>
            <a:endParaRPr lang="en-IE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41FB976-A645-0C93-0BBF-AE21B004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3540" y="2054840"/>
            <a:ext cx="6263640" cy="4163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BDE7EF-449C-6000-EBA6-A5022569E16B}"/>
              </a:ext>
            </a:extLst>
          </p:cNvPr>
          <p:cNvSpPr txBox="1"/>
          <p:nvPr/>
        </p:nvSpPr>
        <p:spPr>
          <a:xfrm>
            <a:off x="5463540" y="5964004"/>
            <a:ext cx="2569276" cy="2539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Source: OECD (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</a:rPr>
              <a:t>Calligaris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 et al., 2024)</a:t>
            </a:r>
          </a:p>
        </p:txBody>
      </p:sp>
    </p:spTree>
    <p:extLst>
      <p:ext uri="{BB962C8B-B14F-4D97-AF65-F5344CB8AC3E}">
        <p14:creationId xmlns:p14="http://schemas.microsoft.com/office/powerpoint/2010/main" val="2448538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DB4ED5-9588-569A-384C-82ACAB6315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2D1449-9A1E-ED78-096D-38C34939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/>
              <a:t>Industry</a:t>
            </a:r>
            <a:r>
              <a:rPr lang="fr-BE" b="1" dirty="0"/>
              <a:t> concentration (2)</a:t>
            </a:r>
            <a:endParaRPr lang="en-IE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3320A8-5592-DB58-04C8-80222F8D6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524" y="1514978"/>
            <a:ext cx="4692807" cy="895273"/>
          </a:xfrm>
          <a:solidFill>
            <a:schemeClr val="tx2"/>
          </a:solidFill>
        </p:spPr>
        <p:txBody>
          <a:bodyPr/>
          <a:lstStyle/>
          <a:p>
            <a:r>
              <a:rPr lang="en-US" sz="1600" dirty="0"/>
              <a:t>CR4 increased mostly in </a:t>
            </a:r>
            <a:r>
              <a:rPr lang="en-US" sz="1600" b="1" dirty="0"/>
              <a:t>already concentrated sectors</a:t>
            </a:r>
            <a:r>
              <a:rPr lang="en-US" sz="1600" dirty="0"/>
              <a:t> with industry CR4 30%-80% =&gt; trend towards oligopoly</a:t>
            </a:r>
          </a:p>
          <a:p>
            <a:pPr marL="7620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DF85A-B1CD-06AB-2A0D-1C6D3501A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36" y="3075305"/>
            <a:ext cx="5261610" cy="3137809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B1CD7B-9910-B84C-75C3-4DA50CA87AD3}"/>
              </a:ext>
            </a:extLst>
          </p:cNvPr>
          <p:cNvSpPr txBox="1"/>
          <p:nvPr/>
        </p:nvSpPr>
        <p:spPr>
          <a:xfrm>
            <a:off x="6801671" y="1514978"/>
            <a:ext cx="5297402" cy="8002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Concentration levels and increases </a:t>
            </a:r>
            <a:r>
              <a:rPr lang="en-US" sz="1600" b="1" dirty="0"/>
              <a:t>highest</a:t>
            </a:r>
            <a:r>
              <a:rPr lang="en-US" sz="1600" dirty="0"/>
              <a:t> in industries competing at the </a:t>
            </a:r>
            <a:r>
              <a:rPr lang="en-US" sz="1600" b="1" dirty="0"/>
              <a:t>national level</a:t>
            </a:r>
            <a:r>
              <a:rPr lang="en-US" sz="1600" dirty="0"/>
              <a:t>. (</a:t>
            </a:r>
            <a:r>
              <a:rPr lang="en-US" sz="1600" dirty="0">
                <a:solidFill>
                  <a:schemeClr val="bg2"/>
                </a:solidFill>
              </a:rPr>
              <a:t>Fig. 4</a:t>
            </a:r>
            <a:r>
              <a:rPr lang="en-US" sz="1600" dirty="0"/>
              <a:t>). </a:t>
            </a:r>
          </a:p>
          <a:p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05AA81-473C-BC1E-B73F-92067E86B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29" y="3034391"/>
            <a:ext cx="4572635" cy="3055981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63EA0A-402B-F76A-2D49-E176468B8259}"/>
              </a:ext>
            </a:extLst>
          </p:cNvPr>
          <p:cNvSpPr txBox="1"/>
          <p:nvPr/>
        </p:nvSpPr>
        <p:spPr>
          <a:xfrm>
            <a:off x="7126708" y="2511171"/>
            <a:ext cx="4783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solidFill>
                  <a:schemeClr val="bg2"/>
                </a:solidFill>
              </a:rPr>
              <a:t>Figure 3: </a:t>
            </a:r>
            <a:r>
              <a:rPr lang="en-GB" b="1" dirty="0">
                <a:effectLst/>
                <a:latin typeface="EC Square Sans Pro" panose="020B050604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Industry concentration across geographical buckets, cumulative change (p.p., 2000-2019)</a:t>
            </a:r>
            <a:endParaRPr lang="en-IE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790956-AB37-ABA3-999D-25DE0DFDF6AD}"/>
              </a:ext>
            </a:extLst>
          </p:cNvPr>
          <p:cNvSpPr txBox="1"/>
          <p:nvPr/>
        </p:nvSpPr>
        <p:spPr>
          <a:xfrm>
            <a:off x="970722" y="2511171"/>
            <a:ext cx="4692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solidFill>
                  <a:schemeClr val="bg2"/>
                </a:solidFill>
              </a:rPr>
              <a:t>Figure 2</a:t>
            </a:r>
            <a:r>
              <a:rPr lang="en-GB" sz="1600" b="1" dirty="0">
                <a:solidFill>
                  <a:schemeClr val="bg2"/>
                </a:solidFill>
              </a:rPr>
              <a:t>: </a:t>
            </a:r>
            <a:r>
              <a:rPr lang="en-GB" b="1" dirty="0">
                <a:effectLst/>
                <a:latin typeface="EC Square Sans Pro" panose="020B050604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Industry concentration – change in CR4 distribution, 2000 vs 2019</a:t>
            </a:r>
            <a:r>
              <a:rPr lang="fr-BE" b="1" dirty="0"/>
              <a:t> </a:t>
            </a:r>
            <a:endParaRPr lang="en-IE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6D7A61-16B7-B5CF-861B-F91F71B9BCC1}"/>
              </a:ext>
            </a:extLst>
          </p:cNvPr>
          <p:cNvSpPr txBox="1"/>
          <p:nvPr/>
        </p:nvSpPr>
        <p:spPr>
          <a:xfrm>
            <a:off x="1895149" y="6375140"/>
            <a:ext cx="2569276" cy="2539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Source: OECD (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</a:rPr>
              <a:t>Calligaris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 et al., 2024)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A848D3-7ADA-261F-16CC-2BDFF6B4CBCC}"/>
              </a:ext>
            </a:extLst>
          </p:cNvPr>
          <p:cNvSpPr txBox="1"/>
          <p:nvPr/>
        </p:nvSpPr>
        <p:spPr>
          <a:xfrm>
            <a:off x="7137860" y="6299339"/>
            <a:ext cx="2569276" cy="2539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Source: OECD (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</a:rPr>
              <a:t>Calligaris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 et al., 2024)</a:t>
            </a:r>
          </a:p>
        </p:txBody>
      </p:sp>
    </p:spTree>
    <p:extLst>
      <p:ext uri="{BB962C8B-B14F-4D97-AF65-F5344CB8AC3E}">
        <p14:creationId xmlns:p14="http://schemas.microsoft.com/office/powerpoint/2010/main" val="3487457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12447B-6234-1A54-5420-BD1E4BBC74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ADE411-68DF-414B-3E46-A7B436B3D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/>
              <a:t>Industry</a:t>
            </a:r>
            <a:r>
              <a:rPr lang="fr-BE" b="1" dirty="0"/>
              <a:t> concentration (3)</a:t>
            </a:r>
            <a:endParaRPr lang="en-IE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B07B12-2511-43CA-AEF0-52AF300D2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34" y="2932771"/>
            <a:ext cx="4946054" cy="3198516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9B0B02-8AF5-368D-0BE4-0CCA4EA90BFD}"/>
              </a:ext>
            </a:extLst>
          </p:cNvPr>
          <p:cNvSpPr txBox="1"/>
          <p:nvPr/>
        </p:nvSpPr>
        <p:spPr>
          <a:xfrm>
            <a:off x="1338146" y="2442117"/>
            <a:ext cx="51235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2"/>
                </a:solidFill>
              </a:rPr>
              <a:t>Figure 4:</a:t>
            </a:r>
            <a:r>
              <a:rPr lang="en-GB" b="1" dirty="0">
                <a:solidFill>
                  <a:schemeClr val="tx1"/>
                </a:solidFill>
                <a:effectLst/>
                <a:latin typeface="EC Square Sans Pro" panose="020B050604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Change in CR8 at the industry level (2000-2014)</a:t>
            </a:r>
            <a:endParaRPr lang="en-IE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1D743B-40C0-1912-6C7D-5A0BF38DAD5B}"/>
              </a:ext>
            </a:extLst>
          </p:cNvPr>
          <p:cNvSpPr txBox="1"/>
          <p:nvPr/>
        </p:nvSpPr>
        <p:spPr>
          <a:xfrm>
            <a:off x="1427356" y="1440949"/>
            <a:ext cx="4668644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fr-BE" sz="1600" dirty="0"/>
              <a:t>Prior </a:t>
            </a:r>
            <a:r>
              <a:rPr lang="fr-BE" sz="1600" dirty="0" err="1"/>
              <a:t>work</a:t>
            </a:r>
            <a:r>
              <a:rPr lang="fr-BE" sz="1600" dirty="0"/>
              <a:t> by OECD </a:t>
            </a:r>
            <a:r>
              <a:rPr lang="fr-BE" sz="1600" dirty="0" err="1"/>
              <a:t>suggests</a:t>
            </a:r>
            <a:r>
              <a:rPr lang="fr-BE" sz="1600" dirty="0"/>
              <a:t> </a:t>
            </a:r>
            <a:r>
              <a:rPr lang="fr-BE" sz="1600" dirty="0" err="1"/>
              <a:t>that</a:t>
            </a:r>
            <a:r>
              <a:rPr lang="fr-BE" sz="1600" dirty="0"/>
              <a:t> </a:t>
            </a:r>
            <a:r>
              <a:rPr lang="fr-BE" sz="1600" dirty="0" err="1"/>
              <a:t>industry</a:t>
            </a:r>
            <a:r>
              <a:rPr lang="fr-BE" sz="1600" dirty="0"/>
              <a:t> concentration </a:t>
            </a:r>
            <a:r>
              <a:rPr lang="fr-BE" sz="1600" dirty="0" err="1"/>
              <a:t>is</a:t>
            </a:r>
            <a:r>
              <a:rPr lang="fr-BE" sz="1600" dirty="0"/>
              <a:t> </a:t>
            </a:r>
            <a:r>
              <a:rPr lang="fr-BE" sz="1600" dirty="0" err="1"/>
              <a:t>higher</a:t>
            </a:r>
            <a:r>
              <a:rPr lang="fr-BE" sz="1600" dirty="0"/>
              <a:t> and </a:t>
            </a:r>
            <a:r>
              <a:rPr lang="fr-BE" sz="1600" dirty="0" err="1"/>
              <a:t>grew</a:t>
            </a:r>
            <a:r>
              <a:rPr lang="fr-BE" sz="1600" dirty="0"/>
              <a:t> more in the US </a:t>
            </a:r>
            <a:r>
              <a:rPr lang="fr-BE" sz="1600" dirty="0" err="1"/>
              <a:t>than</a:t>
            </a:r>
            <a:r>
              <a:rPr lang="fr-BE" sz="1600" dirty="0"/>
              <a:t> in the EU</a:t>
            </a:r>
            <a:endParaRPr lang="en-IE" sz="16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2F5A31B-E18C-BAC5-C864-5A1F49196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0016" y="2271946"/>
            <a:ext cx="5394250" cy="38303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B90C24-D577-46A0-6651-E6C810DB0ADD}"/>
              </a:ext>
            </a:extLst>
          </p:cNvPr>
          <p:cNvSpPr txBox="1"/>
          <p:nvPr/>
        </p:nvSpPr>
        <p:spPr>
          <a:xfrm>
            <a:off x="6936016" y="1515002"/>
            <a:ext cx="4906579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BE" sz="1600" b="1" dirty="0">
                <a:solidFill>
                  <a:schemeClr val="bg2"/>
                </a:solidFill>
              </a:rPr>
              <a:t>Figure 5: </a:t>
            </a:r>
            <a:r>
              <a:rPr lang="en-US" b="1" dirty="0">
                <a:solidFill>
                  <a:schemeClr val="tx1"/>
                </a:solidFill>
              </a:rPr>
              <a:t>Change in cumulative CR8 at the industry level, by economic zone (2000-2014)</a:t>
            </a:r>
            <a:endParaRPr lang="en-IE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B219C3-BD8F-8FC0-F0D0-9AE5C1541D20}"/>
              </a:ext>
            </a:extLst>
          </p:cNvPr>
          <p:cNvSpPr txBox="1"/>
          <p:nvPr/>
        </p:nvSpPr>
        <p:spPr>
          <a:xfrm>
            <a:off x="4939990" y="6223619"/>
            <a:ext cx="370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i="1" dirty="0">
                <a:effectLst/>
                <a:latin typeface="EC Square Sans Pro" panose="020B050604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lang="fr-BE" sz="1200" i="1" dirty="0" err="1">
                <a:effectLst/>
                <a:latin typeface="EC Square Sans Pro" panose="020B050604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Bajgar</a:t>
            </a:r>
            <a:r>
              <a:rPr lang="fr-BE" sz="1200" i="1" dirty="0">
                <a:effectLst/>
                <a:latin typeface="EC Square Sans Pro" panose="020B050604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 (2023), data </a:t>
            </a:r>
            <a:r>
              <a:rPr lang="fr-BE" sz="1200" i="1" dirty="0" err="1">
                <a:effectLst/>
                <a:latin typeface="EC Square Sans Pro" panose="020B050604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BE" sz="1200" i="1" dirty="0">
                <a:effectLst/>
                <a:latin typeface="EC Square Sans Pro" panose="020B050604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online </a:t>
            </a:r>
            <a:r>
              <a:rPr lang="fr-BE" sz="1200" i="1" dirty="0" err="1">
                <a:effectLst/>
                <a:latin typeface="EC Square Sans Pro" panose="020B050604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appendix</a:t>
            </a:r>
            <a:r>
              <a:rPr lang="fr-BE" sz="1800" dirty="0">
                <a:effectLst/>
                <a:latin typeface="EC Square Sans Pro" panose="020B050604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99826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AE522C-8D45-68EE-74B6-D17EDB7F5A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9523DD-DCA3-4303-5A0D-010A45D8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6778818" cy="782357"/>
          </a:xfrm>
        </p:spPr>
        <p:txBody>
          <a:bodyPr/>
          <a:lstStyle/>
          <a:p>
            <a:r>
              <a:rPr lang="fr-BE" b="1" dirty="0" err="1"/>
              <a:t>Market</a:t>
            </a:r>
            <a:r>
              <a:rPr lang="fr-BE" b="1" dirty="0"/>
              <a:t> concentration (1)</a:t>
            </a:r>
            <a:endParaRPr lang="en-IE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589B5-A169-52FE-F726-434FAB407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8" y="2536574"/>
            <a:ext cx="5328000" cy="3195485"/>
          </a:xfrm>
        </p:spPr>
        <p:txBody>
          <a:bodyPr/>
          <a:lstStyle/>
          <a:p>
            <a:pPr marL="76200" indent="0">
              <a:buNone/>
            </a:pPr>
            <a:r>
              <a:rPr lang="en-IE"/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8286CF-A9BA-BD81-DDC9-D50980F606E0}"/>
              </a:ext>
            </a:extLst>
          </p:cNvPr>
          <p:cNvSpPr txBox="1"/>
          <p:nvPr/>
        </p:nvSpPr>
        <p:spPr>
          <a:xfrm>
            <a:off x="5723669" y="1552572"/>
            <a:ext cx="5467353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BE" sz="1600" b="1" dirty="0">
                <a:solidFill>
                  <a:schemeClr val="bg2"/>
                </a:solidFill>
              </a:rPr>
              <a:t>Figure 6:</a:t>
            </a:r>
            <a:r>
              <a:rPr lang="fr-BE" sz="1600" dirty="0">
                <a:solidFill>
                  <a:schemeClr val="bg2"/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The relation between CR4 (106 markets) and country population</a:t>
            </a:r>
            <a:endParaRPr lang="en-IE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8DE7B3-71D1-78BF-80FC-6EBC9B883D7C}"/>
              </a:ext>
            </a:extLst>
          </p:cNvPr>
          <p:cNvSpPr txBox="1"/>
          <p:nvPr/>
        </p:nvSpPr>
        <p:spPr>
          <a:xfrm>
            <a:off x="655613" y="1946407"/>
            <a:ext cx="3836378" cy="4708981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b="1" dirty="0"/>
              <a:t>New </a:t>
            </a:r>
            <a:r>
              <a:rPr lang="fr-BE" sz="2000" b="1" dirty="0" err="1"/>
              <a:t>Euromonitor</a:t>
            </a:r>
            <a:r>
              <a:rPr lang="fr-BE" sz="2000" b="1" dirty="0"/>
              <a:t> </a:t>
            </a:r>
            <a:r>
              <a:rPr lang="fr-BE" sz="2000" b="1" dirty="0" err="1"/>
              <a:t>dataset</a:t>
            </a:r>
            <a:r>
              <a:rPr lang="fr-BE" sz="2000" b="1" dirty="0"/>
              <a:t>:  </a:t>
            </a:r>
            <a:r>
              <a:rPr lang="fr-BE" sz="2000" dirty="0"/>
              <a:t>more </a:t>
            </a:r>
            <a:r>
              <a:rPr lang="fr-BE" sz="2000" dirty="0" err="1"/>
              <a:t>than</a:t>
            </a:r>
            <a:r>
              <a:rPr lang="fr-BE" sz="2000" dirty="0"/>
              <a:t> 300 consumer </a:t>
            </a:r>
            <a:r>
              <a:rPr lang="fr-BE" sz="2000" dirty="0" err="1"/>
              <a:t>facing</a:t>
            </a:r>
            <a:r>
              <a:rPr lang="fr-BE" sz="2000" dirty="0"/>
              <a:t> </a:t>
            </a:r>
            <a:r>
              <a:rPr lang="fr-BE" sz="2000" dirty="0" err="1"/>
              <a:t>markets</a:t>
            </a:r>
            <a:r>
              <a:rPr lang="fr-BE" sz="2000" dirty="0"/>
              <a:t> at </a:t>
            </a:r>
            <a:r>
              <a:rPr lang="fr-BE" sz="2000" dirty="0" err="1"/>
              <a:t>level</a:t>
            </a:r>
            <a:r>
              <a:rPr lang="fr-BE" sz="2000" dirty="0"/>
              <a:t> comparable to antitrust </a:t>
            </a:r>
            <a:r>
              <a:rPr lang="fr-BE" sz="2000" dirty="0" err="1"/>
              <a:t>market</a:t>
            </a:r>
            <a:r>
              <a:rPr lang="fr-BE" sz="2000" dirty="0"/>
              <a:t>; EU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b="1" dirty="0"/>
              <a:t>EU </a:t>
            </a:r>
            <a:r>
              <a:rPr lang="fr-BE" sz="2000" b="1" dirty="0" err="1"/>
              <a:t>average</a:t>
            </a:r>
            <a:r>
              <a:rPr lang="fr-BE" sz="2000" b="1" dirty="0"/>
              <a:t> CR4 &gt; 60 %: </a:t>
            </a:r>
            <a:r>
              <a:rPr lang="fr-BE" sz="2000" dirty="0"/>
              <a:t> </a:t>
            </a:r>
            <a:r>
              <a:rPr lang="fr-BE" sz="2000" dirty="0" err="1"/>
              <a:t>significantly</a:t>
            </a:r>
            <a:r>
              <a:rPr lang="fr-BE" sz="2000" dirty="0"/>
              <a:t> </a:t>
            </a:r>
            <a:r>
              <a:rPr lang="fr-BE" sz="2000" b="1" dirty="0" err="1"/>
              <a:t>higher</a:t>
            </a:r>
            <a:r>
              <a:rPr lang="fr-BE" sz="2000" b="1" dirty="0"/>
              <a:t> </a:t>
            </a:r>
            <a:r>
              <a:rPr lang="fr-BE" sz="2000" b="1" dirty="0" err="1"/>
              <a:t>than</a:t>
            </a:r>
            <a:r>
              <a:rPr lang="fr-BE" sz="2000" b="1" dirty="0"/>
              <a:t> at </a:t>
            </a:r>
            <a:r>
              <a:rPr lang="fr-BE" sz="2000" b="1" dirty="0" err="1"/>
              <a:t>industry</a:t>
            </a:r>
            <a:r>
              <a:rPr lang="fr-BE" sz="2000" dirty="0"/>
              <a:t> </a:t>
            </a:r>
            <a:r>
              <a:rPr lang="fr-BE" sz="2000" dirty="0" err="1"/>
              <a:t>level</a:t>
            </a:r>
            <a:endParaRPr lang="fr-BE" sz="2000" dirty="0"/>
          </a:p>
          <a:p>
            <a:endParaRPr lang="fr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 err="1"/>
              <a:t>Significant</a:t>
            </a:r>
            <a:r>
              <a:rPr lang="fr-BE" sz="2000" dirty="0"/>
              <a:t> </a:t>
            </a:r>
            <a:r>
              <a:rPr lang="fr-BE" sz="2000" b="1" dirty="0" err="1"/>
              <a:t>differences</a:t>
            </a:r>
            <a:r>
              <a:rPr lang="fr-BE" sz="2000" b="1" dirty="0"/>
              <a:t> </a:t>
            </a:r>
            <a:r>
              <a:rPr lang="fr-BE" sz="2000" b="1" dirty="0" err="1"/>
              <a:t>between</a:t>
            </a:r>
            <a:r>
              <a:rPr lang="fr-BE" sz="2000" b="1" dirty="0"/>
              <a:t> countries </a:t>
            </a:r>
            <a:r>
              <a:rPr lang="fr-BE" sz="2000" dirty="0" err="1"/>
              <a:t>even</a:t>
            </a:r>
            <a:r>
              <a:rPr lang="fr-BE" sz="2000" dirty="0"/>
              <a:t> </a:t>
            </a:r>
            <a:r>
              <a:rPr lang="fr-BE" sz="2000" dirty="0" err="1"/>
              <a:t>when</a:t>
            </a:r>
            <a:r>
              <a:rPr lang="fr-BE" sz="2000" dirty="0"/>
              <a:t> </a:t>
            </a:r>
            <a:r>
              <a:rPr lang="fr-BE" sz="2000" dirty="0" err="1"/>
              <a:t>controlling</a:t>
            </a:r>
            <a:r>
              <a:rPr lang="fr-BE" sz="2000" dirty="0"/>
              <a:t> for population (</a:t>
            </a:r>
            <a:r>
              <a:rPr lang="fr-BE" sz="2000" dirty="0">
                <a:solidFill>
                  <a:schemeClr val="bg2"/>
                </a:solidFill>
              </a:rPr>
              <a:t>Fig. 2</a:t>
            </a:r>
            <a:r>
              <a:rPr lang="fr-BE" sz="2000" dirty="0"/>
              <a:t>)</a:t>
            </a:r>
          </a:p>
          <a:p>
            <a:endParaRPr lang="fr-BE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1044C8-3D90-695C-9AA8-11F8007B69BC}"/>
              </a:ext>
            </a:extLst>
          </p:cNvPr>
          <p:cNvSpPr txBox="1"/>
          <p:nvPr/>
        </p:nvSpPr>
        <p:spPr>
          <a:xfrm>
            <a:off x="5642180" y="6322226"/>
            <a:ext cx="3895520" cy="2539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50" i="1">
                <a:solidFill>
                  <a:schemeClr val="bg1">
                    <a:lumMod val="50000"/>
                  </a:schemeClr>
                </a:solidFill>
              </a:rPr>
              <a:t>Data: Euromonitor International, in-house calculations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7D3190-6310-AA17-BB0A-07D5431E6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956" y="2151701"/>
            <a:ext cx="6062781" cy="397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76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E9507B-EF1E-9D62-57D5-7CD412D84A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34265F-246C-EECA-E87D-9A1ECE393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/>
              <a:t>Market</a:t>
            </a:r>
            <a:r>
              <a:rPr lang="fr-BE" b="1" dirty="0"/>
              <a:t> concentration (2)</a:t>
            </a:r>
            <a:endParaRPr lang="en-IE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A16480-3FDD-902C-91C1-B037BABF7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724" y="1435332"/>
            <a:ext cx="5328000" cy="72737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BE" sz="1800" b="1" dirty="0"/>
              <a:t>More </a:t>
            </a:r>
            <a:r>
              <a:rPr lang="fr-BE" sz="1800" b="1" dirty="0" err="1"/>
              <a:t>than</a:t>
            </a:r>
            <a:r>
              <a:rPr lang="fr-BE" sz="1800" b="1" dirty="0"/>
              <a:t> 50% </a:t>
            </a:r>
            <a:r>
              <a:rPr lang="fr-BE" sz="1800" dirty="0"/>
              <a:t>of consumer- </a:t>
            </a:r>
            <a:r>
              <a:rPr lang="fr-BE" sz="1800" dirty="0" err="1"/>
              <a:t>facing</a:t>
            </a:r>
            <a:r>
              <a:rPr lang="fr-BE" sz="1800" dirty="0"/>
              <a:t> </a:t>
            </a:r>
            <a:r>
              <a:rPr lang="fr-BE" sz="1800" dirty="0" err="1"/>
              <a:t>markets</a:t>
            </a:r>
            <a:r>
              <a:rPr lang="fr-BE" sz="1800" dirty="0"/>
              <a:t> are </a:t>
            </a:r>
            <a:r>
              <a:rPr lang="fr-BE" sz="1800" dirty="0" err="1"/>
              <a:t>concentrated</a:t>
            </a:r>
            <a:r>
              <a:rPr lang="fr-BE" sz="1800" dirty="0"/>
              <a:t> </a:t>
            </a:r>
            <a:r>
              <a:rPr lang="fr-BE" sz="1800" dirty="0" err="1"/>
              <a:t>with</a:t>
            </a:r>
            <a:r>
              <a:rPr lang="fr-BE" sz="1800" dirty="0"/>
              <a:t> </a:t>
            </a:r>
            <a:r>
              <a:rPr lang="fr-BE" sz="1800" b="1" dirty="0"/>
              <a:t>CR4&gt; 60%</a:t>
            </a:r>
          </a:p>
          <a:p>
            <a:endParaRPr lang="fr-BE" sz="1800" dirty="0"/>
          </a:p>
          <a:p>
            <a:endParaRPr lang="en-I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4B58A4-DED4-50FF-F276-CD2F466EFD6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188931" y="1435332"/>
            <a:ext cx="4839767" cy="727371"/>
          </a:xfrm>
          <a:solidFill>
            <a:schemeClr val="tx2"/>
          </a:solidFill>
        </p:spPr>
        <p:txBody>
          <a:bodyPr>
            <a:normAutofit fontScale="92500" lnSpcReduction="20000"/>
          </a:bodyPr>
          <a:lstStyle/>
          <a:p>
            <a:r>
              <a:rPr lang="fr-BE" sz="1800" dirty="0"/>
              <a:t>Concentration </a:t>
            </a:r>
            <a:r>
              <a:rPr lang="fr-BE" sz="1800" b="1" dirty="0" err="1"/>
              <a:t>highest</a:t>
            </a:r>
            <a:r>
              <a:rPr lang="fr-BE" sz="1800" b="1" dirty="0"/>
              <a:t> in </a:t>
            </a:r>
            <a:r>
              <a:rPr lang="fr-BE" sz="1800" b="1" dirty="0" err="1"/>
              <a:t>markets</a:t>
            </a:r>
            <a:r>
              <a:rPr lang="fr-BE" sz="1800" b="1" dirty="0"/>
              <a:t> </a:t>
            </a:r>
            <a:r>
              <a:rPr lang="fr-BE" sz="1800" b="1" dirty="0" err="1"/>
              <a:t>which</a:t>
            </a:r>
            <a:r>
              <a:rPr lang="fr-BE" sz="1800" b="1" dirty="0"/>
              <a:t> </a:t>
            </a:r>
            <a:r>
              <a:rPr lang="fr-BE" sz="1800" b="1" dirty="0" err="1"/>
              <a:t>matter</a:t>
            </a:r>
            <a:r>
              <a:rPr lang="fr-BE" sz="1800" b="1" dirty="0"/>
              <a:t> for </a:t>
            </a:r>
            <a:r>
              <a:rPr lang="fr-BE" sz="1800" b="1" dirty="0" err="1"/>
              <a:t>poor</a:t>
            </a:r>
            <a:r>
              <a:rPr lang="fr-BE" sz="1800" b="1" dirty="0"/>
              <a:t> </a:t>
            </a:r>
            <a:r>
              <a:rPr lang="fr-BE" sz="1800" b="1" dirty="0" err="1"/>
              <a:t>households</a:t>
            </a:r>
            <a:r>
              <a:rPr lang="fr-BE" sz="1800" b="1" dirty="0"/>
              <a:t>: </a:t>
            </a:r>
            <a:r>
              <a:rPr lang="fr-BE" sz="1800" b="1" dirty="0" err="1"/>
              <a:t>food</a:t>
            </a:r>
            <a:r>
              <a:rPr lang="fr-BE" sz="1800" b="1" dirty="0"/>
              <a:t>, </a:t>
            </a:r>
            <a:r>
              <a:rPr lang="fr-BE" sz="1800" b="1" dirty="0" err="1"/>
              <a:t>energy</a:t>
            </a:r>
            <a:endParaRPr lang="en-IE" sz="1800" b="1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AD614B1-7AED-D399-9968-053863F2D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539" y="2772751"/>
            <a:ext cx="5950983" cy="4005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9AA2F7-A9E1-6A6A-4BCD-4E505CF9F5A4}"/>
              </a:ext>
            </a:extLst>
          </p:cNvPr>
          <p:cNvSpPr txBox="1"/>
          <p:nvPr/>
        </p:nvSpPr>
        <p:spPr>
          <a:xfrm>
            <a:off x="1807747" y="2274046"/>
            <a:ext cx="412470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BE" sz="1600" b="1" dirty="0">
                <a:solidFill>
                  <a:schemeClr val="bg2"/>
                </a:solidFill>
              </a:rPr>
              <a:t>Figure 7:</a:t>
            </a:r>
            <a:r>
              <a:rPr lang="fr-BE" b="1" dirty="0">
                <a:solidFill>
                  <a:schemeClr val="tx1"/>
                </a:solidFill>
              </a:rPr>
              <a:t> Distribution of (325) </a:t>
            </a:r>
            <a:r>
              <a:rPr lang="fr-BE" b="1" dirty="0" err="1">
                <a:solidFill>
                  <a:schemeClr val="tx1"/>
                </a:solidFill>
              </a:rPr>
              <a:t>markets</a:t>
            </a:r>
            <a:r>
              <a:rPr lang="fr-BE" b="1" dirty="0">
                <a:solidFill>
                  <a:schemeClr val="tx1"/>
                </a:solidFill>
              </a:rPr>
              <a:t> by concentration </a:t>
            </a:r>
            <a:r>
              <a:rPr lang="fr-BE" b="1" dirty="0" err="1">
                <a:solidFill>
                  <a:schemeClr val="tx1"/>
                </a:solidFill>
              </a:rPr>
              <a:t>levels</a:t>
            </a:r>
            <a:r>
              <a:rPr lang="fr-BE" b="1" dirty="0">
                <a:solidFill>
                  <a:schemeClr val="tx1"/>
                </a:solidFill>
              </a:rPr>
              <a:t> (CR4; CR1)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82F01CCD-7E26-DACF-2064-F4BD43D8F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6116" y="2897303"/>
            <a:ext cx="5358345" cy="37506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29E1B7-E588-5F64-B0E6-4D10AB21AAD2}"/>
              </a:ext>
            </a:extLst>
          </p:cNvPr>
          <p:cNvSpPr txBox="1"/>
          <p:nvPr/>
        </p:nvSpPr>
        <p:spPr>
          <a:xfrm>
            <a:off x="7083751" y="2290695"/>
            <a:ext cx="48780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2"/>
                </a:solidFill>
              </a:rPr>
              <a:t>Figure 8: </a:t>
            </a:r>
            <a:r>
              <a:rPr lang="en-GB" b="1" dirty="0">
                <a:solidFill>
                  <a:schemeClr val="tx1"/>
                </a:solidFill>
                <a:effectLst/>
                <a:latin typeface="EC Square Sans Pro" panose="020B050604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Concentration and relative exposure, richest versus poorest European households, 2019</a:t>
            </a:r>
            <a:endParaRPr lang="en-I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1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C1015F-95C0-A6AA-5115-635C36C8FA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0F939C-2576-82BC-3A07-187C00C6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Industry concentration as measured in the report and market concentration are linked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FE838-9459-44AD-1803-59AD17590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430" y="1734189"/>
            <a:ext cx="4930066" cy="406241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76200" indent="0" algn="just">
              <a:buNone/>
            </a:pPr>
            <a:endParaRPr lang="en-US" sz="1800" dirty="0"/>
          </a:p>
          <a:p>
            <a:pPr algn="just"/>
            <a:r>
              <a:rPr lang="fr-BE" sz="1800" dirty="0"/>
              <a:t>Strong </a:t>
            </a:r>
            <a:r>
              <a:rPr lang="fr-BE" sz="1800" b="1" dirty="0" err="1"/>
              <a:t>correlation</a:t>
            </a:r>
            <a:r>
              <a:rPr lang="fr-BE" sz="1800" dirty="0"/>
              <a:t> </a:t>
            </a:r>
            <a:r>
              <a:rPr lang="fr-BE" sz="1800" dirty="0" err="1"/>
              <a:t>between</a:t>
            </a:r>
            <a:r>
              <a:rPr lang="fr-BE" sz="1800" dirty="0"/>
              <a:t> </a:t>
            </a:r>
            <a:r>
              <a:rPr lang="fr-BE" sz="1800" dirty="0" err="1"/>
              <a:t>levels</a:t>
            </a:r>
            <a:r>
              <a:rPr lang="fr-BE" sz="1800" dirty="0"/>
              <a:t>/trends in concentration at the </a:t>
            </a:r>
            <a:r>
              <a:rPr lang="fr-BE" sz="1800" dirty="0" err="1"/>
              <a:t>product</a:t>
            </a:r>
            <a:r>
              <a:rPr lang="fr-BE" sz="1800" dirty="0"/>
              <a:t> </a:t>
            </a:r>
            <a:r>
              <a:rPr lang="fr-BE" sz="1800" dirty="0" err="1"/>
              <a:t>market</a:t>
            </a:r>
            <a:r>
              <a:rPr lang="fr-BE" sz="1800" dirty="0"/>
              <a:t> and </a:t>
            </a:r>
            <a:r>
              <a:rPr lang="fr-BE" sz="1800" dirty="0" err="1"/>
              <a:t>associated</a:t>
            </a:r>
            <a:r>
              <a:rPr lang="fr-BE" sz="1800" dirty="0"/>
              <a:t> </a:t>
            </a:r>
            <a:r>
              <a:rPr lang="fr-BE" sz="1800" dirty="0" err="1"/>
              <a:t>industry</a:t>
            </a:r>
            <a:r>
              <a:rPr lang="fr-BE" sz="1800" dirty="0"/>
              <a:t> </a:t>
            </a:r>
            <a:r>
              <a:rPr lang="fr-BE" sz="1800" dirty="0" err="1"/>
              <a:t>level</a:t>
            </a:r>
            <a:r>
              <a:rPr lang="fr-BE" sz="1800" dirty="0"/>
              <a:t> (</a:t>
            </a:r>
            <a:r>
              <a:rPr lang="fr-BE" sz="1800" dirty="0">
                <a:solidFill>
                  <a:schemeClr val="bg2"/>
                </a:solidFill>
              </a:rPr>
              <a:t>Fig. 7</a:t>
            </a:r>
            <a:r>
              <a:rPr lang="fr-BE" sz="1800" dirty="0"/>
              <a:t>).</a:t>
            </a:r>
          </a:p>
          <a:p>
            <a:pPr algn="just"/>
            <a:endParaRPr lang="fr-BE" sz="1800" dirty="0"/>
          </a:p>
          <a:p>
            <a:pPr algn="just"/>
            <a:r>
              <a:rPr lang="en-US" sz="1800" dirty="0"/>
              <a:t>Concentration at the product market level usually </a:t>
            </a:r>
            <a:r>
              <a:rPr lang="en-US" sz="1800" b="1" dirty="0"/>
              <a:t>significantly higher </a:t>
            </a:r>
            <a:r>
              <a:rPr lang="en-US" sz="1800" dirty="0"/>
              <a:t>than at industry level</a:t>
            </a:r>
          </a:p>
          <a:p>
            <a:pPr algn="just"/>
            <a:endParaRPr lang="fr-BE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/>
              <a:t>Trends</a:t>
            </a:r>
            <a:r>
              <a:rPr lang="en-US" sz="1800" dirty="0"/>
              <a:t> </a:t>
            </a:r>
            <a:r>
              <a:rPr lang="en-US" sz="1800" b="1" dirty="0"/>
              <a:t>in industry concentration matter,</a:t>
            </a:r>
            <a:r>
              <a:rPr lang="en-US" sz="1800" dirty="0"/>
              <a:t> while industry concentration levels often </a:t>
            </a:r>
            <a:r>
              <a:rPr lang="en-US" sz="1800" b="1" dirty="0"/>
              <a:t>understate</a:t>
            </a:r>
            <a:r>
              <a:rPr lang="en-US" sz="1800" dirty="0"/>
              <a:t>  likely product market concentration</a:t>
            </a:r>
            <a:r>
              <a:rPr lang="en-US" sz="1600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AD2AA0-CC19-671B-E191-C38BF8DA29E5}"/>
              </a:ext>
            </a:extLst>
          </p:cNvPr>
          <p:cNvSpPr txBox="1"/>
          <p:nvPr/>
        </p:nvSpPr>
        <p:spPr>
          <a:xfrm>
            <a:off x="6223303" y="1472579"/>
            <a:ext cx="596869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BE" b="1" dirty="0">
                <a:solidFill>
                  <a:schemeClr val="bg2"/>
                </a:solidFill>
              </a:rPr>
              <a:t>Figure 9</a:t>
            </a:r>
            <a:r>
              <a:rPr lang="fr-BE" dirty="0">
                <a:solidFill>
                  <a:schemeClr val="bg2"/>
                </a:solidFill>
              </a:rPr>
              <a:t>: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relation between market and industry CR4, weighted by market size (top), binned weighted average by decile of data (bottom)</a:t>
            </a:r>
            <a:endParaRPr lang="en-IE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D3E0402-6D14-DCB9-0A00-4329934DE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588" y="2006413"/>
            <a:ext cx="5648324" cy="469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42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3649C1-1E2D-B1D0-F985-125DBDD5D4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16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22869F-320C-6E55-A38F-EFEF5972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Markups</a:t>
            </a:r>
            <a:endParaRPr lang="en-IE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91584-5BAD-FED3-AD58-688912A84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401" y="1584094"/>
            <a:ext cx="4361109" cy="4791045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normAutofit lnSpcReduction="10000"/>
          </a:bodyPr>
          <a:lstStyle/>
          <a:p>
            <a:r>
              <a:rPr lang="en-US" sz="2000" b="1" dirty="0"/>
              <a:t>Markup</a:t>
            </a:r>
            <a:r>
              <a:rPr lang="en-US" sz="2000" dirty="0"/>
              <a:t> </a:t>
            </a:r>
            <a:r>
              <a:rPr lang="en-US" sz="2000" b="1" dirty="0"/>
              <a:t>=</a:t>
            </a:r>
            <a:r>
              <a:rPr lang="en-US" sz="2000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price/marginal cost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an indicator of market power</a:t>
            </a:r>
          </a:p>
          <a:p>
            <a:endParaRPr lang="en-US" sz="2000" dirty="0"/>
          </a:p>
          <a:p>
            <a:r>
              <a:rPr lang="en-US" sz="2000" dirty="0"/>
              <a:t>Average firm-level markups  </a:t>
            </a:r>
            <a:r>
              <a:rPr lang="en-US" sz="2000" b="1" dirty="0"/>
              <a:t>increased by ~7% </a:t>
            </a:r>
            <a:r>
              <a:rPr lang="en-US" sz="2000" dirty="0"/>
              <a:t>between 2000 and 2019</a:t>
            </a:r>
          </a:p>
          <a:p>
            <a:pPr marL="76200" indent="0">
              <a:buNone/>
            </a:pPr>
            <a:endParaRPr lang="en-US" sz="2000" dirty="0"/>
          </a:p>
          <a:p>
            <a:r>
              <a:rPr lang="en-US" sz="2000" dirty="0"/>
              <a:t>Increase mainly driven by rising markups at the </a:t>
            </a:r>
            <a:r>
              <a:rPr lang="en-US" sz="2000" b="1" dirty="0"/>
              <a:t>top </a:t>
            </a:r>
            <a:r>
              <a:rPr lang="en-US" sz="2000" dirty="0"/>
              <a:t>of the markup </a:t>
            </a:r>
            <a:r>
              <a:rPr lang="en-US" sz="2000" b="1" dirty="0"/>
              <a:t>distribution</a:t>
            </a:r>
            <a:r>
              <a:rPr lang="en-US" sz="2000" dirty="0"/>
              <a:t>: increase of ~</a:t>
            </a:r>
            <a:r>
              <a:rPr lang="en-US" sz="2000" b="1" dirty="0"/>
              <a:t>12% in top decile</a:t>
            </a:r>
            <a:r>
              <a:rPr lang="en-US" sz="2000" dirty="0"/>
              <a:t> (</a:t>
            </a:r>
            <a:r>
              <a:rPr lang="en-US" sz="2000" dirty="0">
                <a:solidFill>
                  <a:schemeClr val="bg2"/>
                </a:solidFill>
              </a:rPr>
              <a:t>Fig. 3</a:t>
            </a:r>
            <a:r>
              <a:rPr lang="en-US" sz="2000" dirty="0"/>
              <a:t>).</a:t>
            </a:r>
          </a:p>
          <a:p>
            <a:pPr marL="76200" indent="0">
              <a:buNone/>
            </a:pPr>
            <a:endParaRPr lang="en-US" sz="2000" dirty="0"/>
          </a:p>
          <a:p>
            <a:r>
              <a:rPr lang="en-US" sz="2000" dirty="0"/>
              <a:t>The increases in markups primarily took place in (i) </a:t>
            </a:r>
            <a:r>
              <a:rPr lang="en-US" sz="2000" b="1" dirty="0"/>
              <a:t>digitally intensive </a:t>
            </a:r>
            <a:r>
              <a:rPr lang="en-US" sz="2000" dirty="0"/>
              <a:t>industries and (ii) </a:t>
            </a:r>
            <a:r>
              <a:rPr lang="en-US" sz="2000" b="1" dirty="0"/>
              <a:t>services </a:t>
            </a:r>
            <a:endParaRPr lang="en-US" sz="2000" dirty="0"/>
          </a:p>
          <a:p>
            <a:pPr algn="just"/>
            <a:endParaRPr lang="en-US" sz="1800" dirty="0"/>
          </a:p>
          <a:p>
            <a:endParaRPr lang="en-I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BF9AED-FB98-0EC0-70AC-177D9FAE941F}"/>
              </a:ext>
            </a:extLst>
          </p:cNvPr>
          <p:cNvSpPr txBox="1"/>
          <p:nvPr/>
        </p:nvSpPr>
        <p:spPr>
          <a:xfrm>
            <a:off x="5882453" y="884796"/>
            <a:ext cx="625675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BE" sz="1600" b="1" dirty="0">
                <a:solidFill>
                  <a:schemeClr val="bg2"/>
                </a:solidFill>
              </a:rPr>
              <a:t>Figure 10</a:t>
            </a:r>
            <a:r>
              <a:rPr lang="fr-BE" sz="1600" dirty="0">
                <a:solidFill>
                  <a:schemeClr val="bg2"/>
                </a:solidFill>
              </a:rPr>
              <a:t>: </a:t>
            </a:r>
            <a:r>
              <a:rPr lang="en-US" sz="1600" b="1" dirty="0"/>
              <a:t>Growth of average firm level markup in different parts of the distribution (2000-2019)</a:t>
            </a:r>
            <a:endParaRPr lang="en-IE" sz="1600" b="1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8795F-63F5-4A6D-32CC-B681777E99AD}"/>
              </a:ext>
            </a:extLst>
          </p:cNvPr>
          <p:cNvSpPr txBox="1"/>
          <p:nvPr/>
        </p:nvSpPr>
        <p:spPr>
          <a:xfrm>
            <a:off x="6228522" y="6121223"/>
            <a:ext cx="2569276" cy="2539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Source: OECD (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</a:rPr>
              <a:t>Calligaris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 et al., 2024)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8BDD4D6-5470-9A8F-09E1-5CBEABCB8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6978" y="1584093"/>
            <a:ext cx="6537405" cy="4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22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9E0A60-437A-38A8-80C2-1B0C413CE6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17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199A57-9960-2736-572B-038CCE84F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Profits (1)</a:t>
            </a:r>
            <a:endParaRPr lang="en-IE" b="1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B6EA0E-F027-C64A-C10A-411CF6512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524" y="1536700"/>
            <a:ext cx="4628856" cy="4838441"/>
          </a:xfrm>
          <a:solidFill>
            <a:schemeClr val="tx2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b="1" dirty="0"/>
              <a:t>net profit share of GDP</a:t>
            </a:r>
            <a:r>
              <a:rPr lang="en-US" sz="2000" dirty="0"/>
              <a:t>  increased from ~</a:t>
            </a:r>
            <a:r>
              <a:rPr lang="en-US" sz="2000" b="1" dirty="0"/>
              <a:t>2% to more than 20% </a:t>
            </a:r>
            <a:r>
              <a:rPr lang="en-US" sz="2000" dirty="0"/>
              <a:t>between 1986 and 2023  in 15 European countries (</a:t>
            </a:r>
            <a:r>
              <a:rPr lang="en-US" sz="2000" dirty="0">
                <a:solidFill>
                  <a:schemeClr val="bg2"/>
                </a:solidFill>
              </a:rPr>
              <a:t>Fig. 10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pPr marL="76200" indent="0">
              <a:buNone/>
            </a:pPr>
            <a:endParaRPr lang="en-US" sz="2000" dirty="0"/>
          </a:p>
          <a:p>
            <a:r>
              <a:rPr lang="en-US" sz="2000" b="1" dirty="0"/>
              <a:t>Markups and profits are positively correlated </a:t>
            </a:r>
            <a:r>
              <a:rPr lang="en-US" sz="2000" dirty="0"/>
              <a:t>suggesting that the rise of markups is not just driven by change in cost structures</a:t>
            </a:r>
          </a:p>
          <a:p>
            <a:pPr marL="76200" indent="0" algn="just">
              <a:buNone/>
            </a:pPr>
            <a:r>
              <a:rPr lang="en-US" sz="2000" dirty="0"/>
              <a:t> </a:t>
            </a:r>
          </a:p>
          <a:p>
            <a:pPr algn="just"/>
            <a:endParaRPr lang="en-US" sz="2000" dirty="0"/>
          </a:p>
          <a:p>
            <a:pPr marL="76200" indent="0">
              <a:buNone/>
            </a:pPr>
            <a:endParaRPr lang="en-I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B4DDCB-6819-DAB4-DA21-FE4EF63638A2}"/>
              </a:ext>
            </a:extLst>
          </p:cNvPr>
          <p:cNvSpPr txBox="1"/>
          <p:nvPr/>
        </p:nvSpPr>
        <p:spPr>
          <a:xfrm>
            <a:off x="6228522" y="1487091"/>
            <a:ext cx="513289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BE" sz="1600" b="1" dirty="0">
                <a:solidFill>
                  <a:schemeClr val="bg2"/>
                </a:solidFill>
              </a:rPr>
              <a:t>Figure 11</a:t>
            </a:r>
            <a:r>
              <a:rPr lang="fr-BE" sz="1600" dirty="0">
                <a:solidFill>
                  <a:schemeClr val="bg2"/>
                </a:solidFill>
              </a:rPr>
              <a:t>: </a:t>
            </a:r>
            <a:r>
              <a:rPr lang="en-US" sz="1600" b="1" dirty="0"/>
              <a:t> Evolution of the net profit share of GDP EU vs. US</a:t>
            </a:r>
            <a:endParaRPr lang="en-IE" sz="1600" b="1" dirty="0">
              <a:solidFill>
                <a:schemeClr val="bg2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C29D1D2-1B01-169F-E6E9-F33EAE994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3949" y="2068830"/>
            <a:ext cx="6093911" cy="3977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11349C-C57E-E41E-5251-C2E9EB2D7D95}"/>
              </a:ext>
            </a:extLst>
          </p:cNvPr>
          <p:cNvSpPr txBox="1"/>
          <p:nvPr/>
        </p:nvSpPr>
        <p:spPr>
          <a:xfrm>
            <a:off x="6045446" y="6141172"/>
            <a:ext cx="2569276" cy="2539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50" i="1">
                <a:solidFill>
                  <a:schemeClr val="bg1">
                    <a:lumMod val="50000"/>
                  </a:schemeClr>
                </a:solidFill>
              </a:rPr>
              <a:t>Source: Koltay et al. (2023), updated</a:t>
            </a:r>
          </a:p>
        </p:txBody>
      </p:sp>
    </p:spTree>
    <p:extLst>
      <p:ext uri="{BB962C8B-B14F-4D97-AF65-F5344CB8AC3E}">
        <p14:creationId xmlns:p14="http://schemas.microsoft.com/office/powerpoint/2010/main" val="1346296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02AC3-4297-4B3A-BDDB-416A8B3268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18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FD3DC1-9416-06AB-E241-4720F5E1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Profits (2):  the </a:t>
            </a:r>
            <a:r>
              <a:rPr lang="fr-BE" b="1" dirty="0" err="1"/>
              <a:t>rise</a:t>
            </a:r>
            <a:r>
              <a:rPr lang="fr-BE" b="1" dirty="0"/>
              <a:t> of ‘global superstars’</a:t>
            </a:r>
            <a:endParaRPr lang="en-IE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D7A93-606C-9BC9-C6A8-FCE9F1236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8" y="1825625"/>
            <a:ext cx="5328000" cy="4392295"/>
          </a:xfrm>
          <a:solidFill>
            <a:schemeClr val="tx2"/>
          </a:solidFill>
        </p:spPr>
        <p:txBody>
          <a:bodyPr>
            <a:normAutofit lnSpcReduction="10000"/>
          </a:bodyPr>
          <a:lstStyle/>
          <a:p>
            <a:r>
              <a:rPr lang="en-US" sz="2400" b="1" dirty="0"/>
              <a:t>Profit rates </a:t>
            </a:r>
            <a:r>
              <a:rPr lang="en-US" sz="2400" dirty="0"/>
              <a:t>of the 50 most profitable large global firms (‘Global superstars’)</a:t>
            </a:r>
            <a:r>
              <a:rPr lang="en-US" sz="2400" b="1" dirty="0"/>
              <a:t> increased from</a:t>
            </a:r>
            <a:r>
              <a:rPr lang="en-US" sz="2400" dirty="0"/>
              <a:t> ~</a:t>
            </a:r>
            <a:r>
              <a:rPr lang="en-US" sz="2400" b="1" dirty="0"/>
              <a:t>11% to ~20% </a:t>
            </a:r>
            <a:r>
              <a:rPr lang="en-US" sz="2400" dirty="0"/>
              <a:t>between 1998 and 2022</a:t>
            </a:r>
          </a:p>
          <a:p>
            <a:r>
              <a:rPr lang="en-US" dirty="0"/>
              <a:t>Profit rates rose not just for GAFAMs and semi-conductors, but also Pharma, FMCG, </a:t>
            </a:r>
            <a:r>
              <a:rPr lang="en-US" dirty="0" err="1"/>
              <a:t>Oil&amp;Gas</a:t>
            </a:r>
            <a:r>
              <a:rPr lang="en-US" dirty="0"/>
              <a:t>, Retail</a:t>
            </a:r>
          </a:p>
          <a:p>
            <a:r>
              <a:rPr lang="en-US" b="1" dirty="0"/>
              <a:t>Low entry rates</a:t>
            </a:r>
            <a:r>
              <a:rPr lang="en-US" dirty="0"/>
              <a:t> in Household + Personal care products, Pharma, Tobacco, Food= Beverages, Chemicals </a:t>
            </a:r>
            <a:endParaRPr lang="en-US" sz="2400" dirty="0"/>
          </a:p>
          <a:p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2BFEA0-BA04-DE52-DD9D-6B8B6E251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872" y="2682239"/>
            <a:ext cx="5423377" cy="344904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42B0F9-AFCB-642A-6425-06EF80B38ECF}"/>
              </a:ext>
            </a:extLst>
          </p:cNvPr>
          <p:cNvSpPr txBox="1"/>
          <p:nvPr/>
        </p:nvSpPr>
        <p:spPr>
          <a:xfrm>
            <a:off x="6969514" y="1639229"/>
            <a:ext cx="4171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GB" b="1" dirty="0">
                <a:solidFill>
                  <a:schemeClr val="bg2"/>
                </a:solidFill>
              </a:rPr>
              <a:t>Figure 12</a:t>
            </a:r>
            <a:r>
              <a:rPr lang="en-GB" b="1" dirty="0">
                <a:solidFill>
                  <a:schemeClr val="tx1"/>
                </a:solidFill>
              </a:rPr>
              <a:t>: </a:t>
            </a:r>
            <a:r>
              <a:rPr lang="en-GB" b="1" dirty="0">
                <a:solidFill>
                  <a:schemeClr val="tx1"/>
                </a:solidFill>
                <a:effectLst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average profit rate of Global Superstars vs. other Fortune Global 500 firms</a:t>
            </a:r>
            <a:endParaRPr lang="en-IE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25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515F62-519E-A8EB-721C-A935839D75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19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DDAB87-5749-9E50-F4E0-22FB1760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/>
              <a:t>Business </a:t>
            </a:r>
            <a:r>
              <a:rPr lang="fr-BE" b="1" err="1"/>
              <a:t>dynamism</a:t>
            </a:r>
            <a:endParaRPr lang="en-IE" b="1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364ABC6-7A23-A441-891B-A3C9F4714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721" y="1588771"/>
            <a:ext cx="4337235" cy="4542516"/>
          </a:xfrm>
          <a:solidFill>
            <a:schemeClr val="tx2"/>
          </a:solidFill>
          <a:ln>
            <a:solidFill>
              <a:srgbClr val="000000"/>
            </a:solidFill>
          </a:ln>
        </p:spPr>
        <p:txBody>
          <a:bodyPr>
            <a:normAutofit fontScale="92500"/>
          </a:bodyPr>
          <a:lstStyle/>
          <a:p>
            <a:r>
              <a:rPr lang="en-IE" sz="2200" b="1">
                <a:latin typeface="+mj-lt"/>
                <a:ea typeface="Calibri" panose="020F0502020204030204" pitchFamily="34" charset="0"/>
                <a:cs typeface="Times New Roman"/>
              </a:rPr>
              <a:t>Less disruption amongst leaders </a:t>
            </a:r>
            <a:r>
              <a:rPr lang="en-IE" sz="2200">
                <a:latin typeface="+mj-lt"/>
                <a:ea typeface="Calibri" panose="020F0502020204030204" pitchFamily="34" charset="0"/>
                <a:cs typeface="Times New Roman"/>
              </a:rPr>
              <a:t> (fig. 5) </a:t>
            </a:r>
          </a:p>
          <a:p>
            <a:pPr marL="76200" indent="0">
              <a:buNone/>
            </a:pPr>
            <a:endParaRPr lang="en-IE" sz="2200">
              <a:latin typeface="+mj-lt"/>
              <a:ea typeface="Calibri" panose="020F0502020204030204" pitchFamily="34" charset="0"/>
              <a:cs typeface="Times New Roman"/>
            </a:endParaRPr>
          </a:p>
          <a:p>
            <a:r>
              <a:rPr lang="en-IE" sz="2200" b="1">
                <a:latin typeface="+mj-lt"/>
                <a:ea typeface="Calibri" panose="020F0502020204030204" pitchFamily="34" charset="0"/>
                <a:cs typeface="Times New Roman"/>
              </a:rPr>
              <a:t>Growing gap</a:t>
            </a:r>
            <a:r>
              <a:rPr lang="en-IE" sz="2200">
                <a:latin typeface="+mj-lt"/>
                <a:ea typeface="Calibri" panose="020F0502020204030204" pitchFamily="34" charset="0"/>
                <a:cs typeface="Times New Roman"/>
              </a:rPr>
              <a:t>  between </a:t>
            </a:r>
            <a:r>
              <a:rPr lang="en-IE" sz="2200" b="1">
                <a:latin typeface="+mj-lt"/>
                <a:ea typeface="Calibri" panose="020F0502020204030204" pitchFamily="34" charset="0"/>
                <a:cs typeface="Times New Roman"/>
              </a:rPr>
              <a:t>leaders</a:t>
            </a:r>
            <a:r>
              <a:rPr lang="en-IE" sz="2200">
                <a:latin typeface="+mj-lt"/>
                <a:ea typeface="Calibri" panose="020F0502020204030204" pitchFamily="34" charset="0"/>
                <a:cs typeface="Times New Roman"/>
              </a:rPr>
              <a:t> and </a:t>
            </a:r>
            <a:r>
              <a:rPr lang="en-IE" sz="2200" b="1">
                <a:latin typeface="+mj-lt"/>
                <a:ea typeface="Calibri" panose="020F0502020204030204" pitchFamily="34" charset="0"/>
                <a:cs typeface="Times New Roman"/>
              </a:rPr>
              <a:t>followers</a:t>
            </a:r>
            <a:r>
              <a:rPr lang="en-IE" sz="2200">
                <a:latin typeface="+mj-lt"/>
                <a:ea typeface="Calibri" panose="020F0502020204030204" pitchFamily="34" charset="0"/>
                <a:cs typeface="Times New Roman"/>
              </a:rPr>
              <a:t> as regards markups, profits and productivity growth:  </a:t>
            </a:r>
          </a:p>
          <a:p>
            <a:pPr lvl="1">
              <a:spcBef>
                <a:spcPts val="0"/>
              </a:spcBef>
            </a:pPr>
            <a:r>
              <a:rPr lang="en-IE" sz="2200" b="1">
                <a:latin typeface="+mj-lt"/>
                <a:ea typeface="Calibri" panose="020F0502020204030204" pitchFamily="34" charset="0"/>
                <a:cs typeface="Times New Roman"/>
              </a:rPr>
              <a:t>less diffusion</a:t>
            </a:r>
            <a:r>
              <a:rPr lang="en-IE" sz="2200">
                <a:latin typeface="+mj-lt"/>
                <a:ea typeface="Calibri" panose="020F0502020204030204" pitchFamily="34" charset="0"/>
                <a:cs typeface="Times New Roman"/>
              </a:rPr>
              <a:t> of innovation and productivity improvements</a:t>
            </a:r>
          </a:p>
          <a:p>
            <a:pPr lvl="1">
              <a:spcBef>
                <a:spcPts val="0"/>
              </a:spcBef>
            </a:pPr>
            <a:r>
              <a:rPr lang="en-IE" sz="2200">
                <a:latin typeface="+mj-lt"/>
                <a:ea typeface="Calibri" panose="020F0502020204030204" pitchFamily="34" charset="0"/>
                <a:cs typeface="Times New Roman"/>
              </a:rPr>
              <a:t>increasingly a </a:t>
            </a:r>
            <a:r>
              <a:rPr lang="en-IE" sz="2200" b="1">
                <a:latin typeface="+mj-lt"/>
                <a:ea typeface="Calibri" panose="020F0502020204030204" pitchFamily="34" charset="0"/>
                <a:cs typeface="Times New Roman"/>
              </a:rPr>
              <a:t>‘two-speeds’ economy</a:t>
            </a:r>
          </a:p>
          <a:p>
            <a:endParaRPr lang="en-US" sz="2200">
              <a:latin typeface="+mj-lt"/>
              <a:cs typeface="Times New Roman"/>
            </a:endParaRPr>
          </a:p>
          <a:p>
            <a:r>
              <a:rPr lang="en-IE" sz="2200" b="1">
                <a:latin typeface="+mj-lt"/>
                <a:ea typeface="Calibri" panose="020F0502020204030204" pitchFamily="34" charset="0"/>
                <a:cs typeface="Times New Roman"/>
              </a:rPr>
              <a:t>Less entry</a:t>
            </a:r>
            <a:r>
              <a:rPr lang="en-IE" sz="2200">
                <a:latin typeface="+mj-lt"/>
                <a:ea typeface="Calibri" panose="020F0502020204030204" pitchFamily="34" charset="0"/>
                <a:cs typeface="Times New Roman"/>
              </a:rPr>
              <a:t> and </a:t>
            </a:r>
            <a:r>
              <a:rPr lang="en-IE" sz="2200" b="1">
                <a:latin typeface="+mj-lt"/>
                <a:ea typeface="Calibri" panose="020F0502020204030204" pitchFamily="34" charset="0"/>
                <a:cs typeface="Times New Roman"/>
              </a:rPr>
              <a:t>exit</a:t>
            </a:r>
            <a:r>
              <a:rPr lang="en-IE" sz="2200">
                <a:latin typeface="+mj-lt"/>
                <a:ea typeface="Calibri" panose="020F0502020204030204" pitchFamily="34" charset="0"/>
                <a:cs typeface="Times New Roman"/>
              </a:rPr>
              <a:t> of firms  </a:t>
            </a:r>
          </a:p>
          <a:p>
            <a:endParaRPr lang="en-IE" sz="2200">
              <a:latin typeface="+mj-lt"/>
              <a:ea typeface="Calibri" panose="020F0502020204030204" pitchFamily="34" charset="0"/>
              <a:cs typeface="Times New Roman"/>
            </a:endParaRPr>
          </a:p>
          <a:p>
            <a:pPr algn="just"/>
            <a:endParaRPr lang="en-US" sz="2200"/>
          </a:p>
          <a:p>
            <a:endParaRPr lang="en-I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665FEB-3302-9E86-6740-13267045DF5E}"/>
              </a:ext>
            </a:extLst>
          </p:cNvPr>
          <p:cNvSpPr txBox="1"/>
          <p:nvPr/>
        </p:nvSpPr>
        <p:spPr>
          <a:xfrm>
            <a:off x="6765499" y="1416843"/>
            <a:ext cx="622643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BE" sz="1600" b="1" dirty="0">
                <a:solidFill>
                  <a:schemeClr val="bg2"/>
                </a:solidFill>
              </a:rPr>
              <a:t>Figure 13</a:t>
            </a:r>
            <a:r>
              <a:rPr lang="fr-BE" sz="1600" dirty="0">
                <a:solidFill>
                  <a:schemeClr val="bg2"/>
                </a:solidFill>
              </a:rPr>
              <a:t>: </a:t>
            </a:r>
            <a:r>
              <a:rPr lang="en-US" sz="1600" b="1" dirty="0"/>
              <a:t>Industry share volatility across </a:t>
            </a:r>
          </a:p>
          <a:p>
            <a:r>
              <a:rPr lang="en-US" sz="1600" b="1" dirty="0"/>
              <a:t>geographical buckets (2000-2019)</a:t>
            </a:r>
            <a:endParaRPr lang="en-IE" sz="1600" b="1" dirty="0">
              <a:solidFill>
                <a:schemeClr val="bg2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72BB38F-2B3C-5BD3-9273-1441EFAFF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7890" y="2091690"/>
            <a:ext cx="5724692" cy="3943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51C930-E758-0528-72BA-C734078727AC}"/>
              </a:ext>
            </a:extLst>
          </p:cNvPr>
          <p:cNvSpPr txBox="1"/>
          <p:nvPr/>
        </p:nvSpPr>
        <p:spPr>
          <a:xfrm>
            <a:off x="5977890" y="5908082"/>
            <a:ext cx="2569276" cy="2539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50" i="1">
                <a:solidFill>
                  <a:schemeClr val="bg1">
                    <a:lumMod val="50000"/>
                  </a:schemeClr>
                </a:solidFill>
              </a:rPr>
              <a:t>Source: OECD (Calligaris et al., 2024)</a:t>
            </a:r>
          </a:p>
        </p:txBody>
      </p:sp>
    </p:spTree>
    <p:extLst>
      <p:ext uri="{BB962C8B-B14F-4D97-AF65-F5344CB8AC3E}">
        <p14:creationId xmlns:p14="http://schemas.microsoft.com/office/powerpoint/2010/main" val="44934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2D5A6B-097B-45AB-0708-5175A3C769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E2F3F4-E52E-0E3E-60DF-44B71ADC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Disclaimer – Chatham house </a:t>
            </a:r>
            <a:r>
              <a:rPr lang="fr-BE" b="1" dirty="0" err="1"/>
              <a:t>rules</a:t>
            </a:r>
            <a:endParaRPr lang="en-IE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D053F-43A4-6A55-D17F-E07DA7EB9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8" y="1825625"/>
            <a:ext cx="10368778" cy="3906435"/>
          </a:xfrm>
        </p:spPr>
        <p:txBody>
          <a:bodyPr/>
          <a:lstStyle/>
          <a:p>
            <a:r>
              <a:rPr lang="fr-BE" dirty="0"/>
              <a:t>I </a:t>
            </a:r>
            <a:r>
              <a:rPr lang="fr-BE" dirty="0" err="1"/>
              <a:t>speak</a:t>
            </a:r>
            <a:r>
              <a:rPr lang="fr-BE" dirty="0"/>
              <a:t> in </a:t>
            </a:r>
            <a:r>
              <a:rPr lang="fr-BE" dirty="0" err="1"/>
              <a:t>my</a:t>
            </a:r>
            <a:r>
              <a:rPr lang="fr-BE" dirty="0"/>
              <a:t> </a:t>
            </a:r>
            <a:r>
              <a:rPr lang="fr-BE" dirty="0" err="1"/>
              <a:t>personal</a:t>
            </a:r>
            <a:r>
              <a:rPr lang="fr-BE" dirty="0"/>
              <a:t> </a:t>
            </a:r>
            <a:r>
              <a:rPr lang="fr-BE" dirty="0" err="1"/>
              <a:t>capacity</a:t>
            </a:r>
            <a:r>
              <a:rPr lang="fr-BE" dirty="0"/>
              <a:t>.  </a:t>
            </a:r>
            <a:r>
              <a:rPr lang="fr-BE" dirty="0" err="1"/>
              <a:t>Please</a:t>
            </a:r>
            <a:r>
              <a:rPr lang="fr-BE" dirty="0"/>
              <a:t> do not </a:t>
            </a:r>
            <a:r>
              <a:rPr lang="fr-BE" dirty="0" err="1"/>
              <a:t>attribute</a:t>
            </a:r>
            <a:r>
              <a:rPr lang="fr-BE" dirty="0"/>
              <a:t> </a:t>
            </a:r>
            <a:r>
              <a:rPr lang="fr-BE" dirty="0" err="1"/>
              <a:t>what</a:t>
            </a:r>
            <a:r>
              <a:rPr lang="fr-BE" dirty="0"/>
              <a:t> I </a:t>
            </a:r>
            <a:r>
              <a:rPr lang="fr-BE" dirty="0" err="1"/>
              <a:t>say</a:t>
            </a:r>
            <a:r>
              <a:rPr lang="fr-BE" dirty="0"/>
              <a:t> to the </a:t>
            </a:r>
            <a:r>
              <a:rPr lang="fr-BE" dirty="0" err="1"/>
              <a:t>European</a:t>
            </a:r>
            <a:r>
              <a:rPr lang="fr-BE" dirty="0"/>
              <a:t> Commission or DG Competition. </a:t>
            </a:r>
          </a:p>
          <a:p>
            <a:endParaRPr lang="fr-BE" dirty="0"/>
          </a:p>
          <a:p>
            <a:r>
              <a:rPr lang="fr-BE" dirty="0" err="1"/>
              <a:t>When</a:t>
            </a:r>
            <a:r>
              <a:rPr lang="fr-BE" dirty="0"/>
              <a:t> </a:t>
            </a:r>
            <a:r>
              <a:rPr lang="fr-BE" dirty="0" err="1"/>
              <a:t>using</a:t>
            </a:r>
            <a:r>
              <a:rPr lang="fr-BE" dirty="0"/>
              <a:t> information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fr-BE" dirty="0" err="1"/>
              <a:t>my</a:t>
            </a:r>
            <a:r>
              <a:rPr lang="fr-BE" dirty="0"/>
              <a:t> </a:t>
            </a:r>
            <a:r>
              <a:rPr lang="fr-BE" dirty="0" err="1"/>
              <a:t>presentation</a:t>
            </a:r>
            <a:r>
              <a:rPr lang="fr-BE" dirty="0"/>
              <a:t>, </a:t>
            </a:r>
            <a:r>
              <a:rPr lang="fr-BE" dirty="0" err="1"/>
              <a:t>please</a:t>
            </a:r>
            <a:r>
              <a:rPr lang="fr-BE" dirty="0"/>
              <a:t> </a:t>
            </a:r>
            <a:r>
              <a:rPr lang="fr-BE" dirty="0" err="1"/>
              <a:t>refer</a:t>
            </a:r>
            <a:r>
              <a:rPr lang="fr-BE" dirty="0"/>
              <a:t> </a:t>
            </a:r>
            <a:r>
              <a:rPr lang="fr-BE" dirty="0" err="1"/>
              <a:t>neither</a:t>
            </a:r>
            <a:r>
              <a:rPr lang="fr-BE" dirty="0"/>
              <a:t> to </a:t>
            </a:r>
            <a:r>
              <a:rPr lang="fr-BE" dirty="0" err="1"/>
              <a:t>my</a:t>
            </a:r>
            <a:r>
              <a:rPr lang="fr-BE" dirty="0"/>
              <a:t> </a:t>
            </a:r>
            <a:r>
              <a:rPr lang="fr-BE" dirty="0" err="1"/>
              <a:t>identity</a:t>
            </a:r>
            <a:r>
              <a:rPr lang="fr-BE" dirty="0"/>
              <a:t> </a:t>
            </a:r>
            <a:r>
              <a:rPr lang="fr-BE" dirty="0" err="1"/>
              <a:t>nor</a:t>
            </a:r>
            <a:r>
              <a:rPr lang="fr-BE" dirty="0"/>
              <a:t> affiliation.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28327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66D10D-B303-F1D9-53DB-7B296D9CF2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20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51184F-7CD5-FC5A-20E5-EF95F376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508739"/>
            <a:ext cx="11112500" cy="729512"/>
          </a:xfrm>
        </p:spPr>
        <p:txBody>
          <a:bodyPr>
            <a:noAutofit/>
          </a:bodyPr>
          <a:lstStyle/>
          <a:p>
            <a:r>
              <a:rPr lang="fr-BE" b="1" err="1"/>
              <a:t>Sector</a:t>
            </a:r>
            <a:r>
              <a:rPr lang="fr-BE" b="1"/>
              <a:t> competition </a:t>
            </a:r>
            <a:r>
              <a:rPr lang="fr-BE" b="1" err="1"/>
              <a:t>risk</a:t>
            </a:r>
            <a:r>
              <a:rPr lang="fr-BE" b="1"/>
              <a:t> vs. enforcement</a:t>
            </a:r>
            <a:endParaRPr lang="en-IE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6DFB5-1F01-3515-C598-09A82A5D1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587" y="1485901"/>
            <a:ext cx="4725934" cy="4645385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lang="en-IE" sz="2000" b="1"/>
              <a:t>Ranking</a:t>
            </a:r>
            <a:r>
              <a:rPr lang="en-IE" sz="2000"/>
              <a:t> of 127 industry sectors according to their </a:t>
            </a:r>
            <a:r>
              <a:rPr lang="en-IE" sz="2000" b="1"/>
              <a:t>competition risk</a:t>
            </a:r>
            <a:r>
              <a:rPr lang="en-IE" sz="2000"/>
              <a:t> </a:t>
            </a:r>
          </a:p>
          <a:p>
            <a:endParaRPr lang="en-IE" sz="2000"/>
          </a:p>
          <a:p>
            <a:r>
              <a:rPr lang="en-IE" sz="2000"/>
              <a:t>Sectors with </a:t>
            </a:r>
            <a:r>
              <a:rPr lang="en-IE" sz="2000" b="1"/>
              <a:t>high competition risk</a:t>
            </a:r>
            <a:r>
              <a:rPr lang="en-IE" sz="2000"/>
              <a:t> include e.g.:</a:t>
            </a:r>
          </a:p>
          <a:p>
            <a:pPr marL="914400" lvl="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IE"/>
              <a:t>Manufacture and distribution of gas (#127)</a:t>
            </a:r>
          </a:p>
          <a:p>
            <a:pPr marL="914400" lvl="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IE"/>
              <a:t>Telecommunications (#126)</a:t>
            </a:r>
          </a:p>
          <a:p>
            <a:pPr marL="914400" lvl="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IE"/>
              <a:t>Manufacture of air and spacecraft (#119)</a:t>
            </a:r>
          </a:p>
          <a:p>
            <a:pPr marL="914400" lvl="3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IE"/>
          </a:p>
          <a:p>
            <a:r>
              <a:rPr lang="en-IE" sz="2000" b="1"/>
              <a:t>EU </a:t>
            </a:r>
            <a:r>
              <a:rPr lang="en-US" sz="2000" b="1"/>
              <a:t>competition interventions</a:t>
            </a:r>
            <a:r>
              <a:rPr lang="en-US" sz="2000"/>
              <a:t> in merger control (</a:t>
            </a:r>
            <a:r>
              <a:rPr lang="en-US" sz="2000">
                <a:solidFill>
                  <a:schemeClr val="bg2"/>
                </a:solidFill>
              </a:rPr>
              <a:t>Fig. 6</a:t>
            </a:r>
            <a:r>
              <a:rPr lang="en-US" sz="2000"/>
              <a:t>) and antitrust are </a:t>
            </a:r>
            <a:r>
              <a:rPr lang="en-US" sz="2000" b="1"/>
              <a:t>more frequent</a:t>
            </a:r>
            <a:r>
              <a:rPr lang="en-US" sz="2000"/>
              <a:t> in sectors with </a:t>
            </a:r>
            <a:r>
              <a:rPr lang="en-US" sz="2000" b="1"/>
              <a:t>higher competition risks</a:t>
            </a:r>
            <a:endParaRPr lang="en-IE" sz="20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E98DB-6752-D959-EDD8-F1A348E7EC99}"/>
              </a:ext>
            </a:extLst>
          </p:cNvPr>
          <p:cNvSpPr txBox="1"/>
          <p:nvPr/>
        </p:nvSpPr>
        <p:spPr>
          <a:xfrm>
            <a:off x="6328571" y="1671735"/>
            <a:ext cx="5285842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BE" sz="1600" b="1" dirty="0">
                <a:solidFill>
                  <a:schemeClr val="bg2"/>
                </a:solidFill>
              </a:rPr>
              <a:t>Figure 14</a:t>
            </a:r>
            <a:r>
              <a:rPr lang="fr-BE" sz="1600" dirty="0">
                <a:solidFill>
                  <a:schemeClr val="bg2"/>
                </a:solidFill>
              </a:rPr>
              <a:t>: </a:t>
            </a:r>
            <a:r>
              <a:rPr lang="en-IE" sz="1600" b="1" dirty="0"/>
              <a:t>Merger intervention score by sector rank</a:t>
            </a:r>
            <a:endParaRPr lang="en-IE" sz="1600" b="1" dirty="0">
              <a:solidFill>
                <a:schemeClr val="bg2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FE21EC7-2A19-604E-6866-483137790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3942" y="2010289"/>
            <a:ext cx="6383110" cy="39261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DAF0D0-397F-8925-504E-66806CDA05BA}"/>
              </a:ext>
            </a:extLst>
          </p:cNvPr>
          <p:cNvSpPr txBox="1"/>
          <p:nvPr/>
        </p:nvSpPr>
        <p:spPr>
          <a:xfrm>
            <a:off x="5923146" y="5936403"/>
            <a:ext cx="2955224" cy="2539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50" i="1">
                <a:solidFill>
                  <a:schemeClr val="bg1">
                    <a:lumMod val="50000"/>
                  </a:schemeClr>
                </a:solidFill>
              </a:rPr>
              <a:t>Source: DG. Comp, OECD (Abele et al., 2024)</a:t>
            </a:r>
          </a:p>
        </p:txBody>
      </p:sp>
    </p:spTree>
    <p:extLst>
      <p:ext uri="{BB962C8B-B14F-4D97-AF65-F5344CB8AC3E}">
        <p14:creationId xmlns:p14="http://schemas.microsoft.com/office/powerpoint/2010/main" val="4043996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596182-6466-1B1B-6D44-230AC812AF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21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862EA4-7551-CAB6-B12A-C8C4D2376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Main drivers and balance of </a:t>
            </a:r>
            <a:r>
              <a:rPr lang="fr-BE" b="1" dirty="0" err="1"/>
              <a:t>effects</a:t>
            </a:r>
            <a:endParaRPr lang="en-IE" b="1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35D7826-D664-14E2-228D-D5B34B7ED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526904"/>
              </p:ext>
            </p:extLst>
          </p:nvPr>
        </p:nvGraphicFramePr>
        <p:xfrm>
          <a:off x="1062990" y="1601426"/>
          <a:ext cx="3303270" cy="4322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8258">
                  <a:extLst>
                    <a:ext uri="{9D8B030D-6E8A-4147-A177-3AD203B41FA5}">
                      <a16:colId xmlns:a16="http://schemas.microsoft.com/office/drawing/2014/main" val="1621064622"/>
                    </a:ext>
                  </a:extLst>
                </a:gridCol>
                <a:gridCol w="1005012">
                  <a:extLst>
                    <a:ext uri="{9D8B030D-6E8A-4147-A177-3AD203B41FA5}">
                      <a16:colId xmlns:a16="http://schemas.microsoft.com/office/drawing/2014/main" val="2569591508"/>
                    </a:ext>
                  </a:extLst>
                </a:gridCol>
              </a:tblGrid>
              <a:tr h="1489538">
                <a:tc>
                  <a:txBody>
                    <a:bodyPr/>
                    <a:lstStyle/>
                    <a:p>
                      <a:pPr lvl="1"/>
                      <a:r>
                        <a:rPr lang="fr-BE" sz="1800" b="1" dirty="0" err="1"/>
                        <a:t>Technological</a:t>
                      </a:r>
                      <a:r>
                        <a:rPr lang="fr-BE" sz="1800" b="1" dirty="0"/>
                        <a:t> change</a:t>
                      </a:r>
                      <a:r>
                        <a:rPr lang="fr-BE" sz="1800" dirty="0"/>
                        <a:t> (software) + </a:t>
                      </a:r>
                      <a:r>
                        <a:rPr lang="fr-BE" sz="1800" dirty="0" err="1"/>
                        <a:t>other</a:t>
                      </a:r>
                      <a:r>
                        <a:rPr lang="fr-BE" sz="1800" dirty="0"/>
                        <a:t> </a:t>
                      </a:r>
                      <a:r>
                        <a:rPr lang="fr-BE" sz="1800" b="1" dirty="0"/>
                        <a:t>intangibles</a:t>
                      </a:r>
                      <a:r>
                        <a:rPr lang="fr-BE" sz="1800" dirty="0"/>
                        <a:t> (patens, brands)</a:t>
                      </a:r>
                      <a:endParaRPr lang="en-IE" sz="18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endParaRPr lang="en-IE" sz="40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733511"/>
                  </a:ext>
                </a:extLst>
              </a:tr>
              <a:tr h="755113">
                <a:tc>
                  <a:txBody>
                    <a:bodyPr/>
                    <a:lstStyle/>
                    <a:p>
                      <a:pPr lvl="1"/>
                      <a:r>
                        <a:rPr lang="fr-BE" sz="1800" b="1" dirty="0"/>
                        <a:t>Globalisation</a:t>
                      </a:r>
                      <a:endParaRPr lang="en-IE" sz="18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endParaRPr lang="en-IE" sz="40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235977"/>
                  </a:ext>
                </a:extLst>
              </a:tr>
              <a:tr h="1023103">
                <a:tc>
                  <a:txBody>
                    <a:bodyPr/>
                    <a:lstStyle/>
                    <a:p>
                      <a:pPr lvl="1"/>
                      <a:r>
                        <a:rPr lang="fr-BE" sz="1800" b="1" dirty="0" err="1"/>
                        <a:t>Regulatory</a:t>
                      </a:r>
                      <a:r>
                        <a:rPr lang="fr-BE" sz="1800" b="1" dirty="0"/>
                        <a:t> </a:t>
                      </a:r>
                      <a:r>
                        <a:rPr lang="fr-BE" sz="1800" b="1" dirty="0" err="1"/>
                        <a:t>barriers</a:t>
                      </a:r>
                      <a:r>
                        <a:rPr lang="fr-BE" sz="1800" b="1" dirty="0"/>
                        <a:t> to entry</a:t>
                      </a:r>
                      <a:endParaRPr lang="en-IE" sz="18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fr-BE" sz="4000" b="1" dirty="0"/>
                        <a:t>    </a:t>
                      </a:r>
                      <a:r>
                        <a:rPr lang="fr-BE" sz="3200" b="1" dirty="0"/>
                        <a:t>?</a:t>
                      </a:r>
                      <a:endParaRPr lang="en-IE" sz="32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691629"/>
                  </a:ext>
                </a:extLst>
              </a:tr>
              <a:tr h="1055090">
                <a:tc>
                  <a:txBody>
                    <a:bodyPr/>
                    <a:lstStyle/>
                    <a:p>
                      <a:pPr lvl="1"/>
                      <a:r>
                        <a:rPr lang="fr-BE" sz="1800" b="1" dirty="0"/>
                        <a:t>Rise of M&amp;A/ </a:t>
                      </a:r>
                      <a:r>
                        <a:rPr lang="fr-BE" sz="1800" b="1" dirty="0" err="1"/>
                        <a:t>underenforcement</a:t>
                      </a:r>
                      <a:endParaRPr lang="en-IE" sz="18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endParaRPr lang="fr-BE" sz="2000" b="1" dirty="0"/>
                    </a:p>
                    <a:p>
                      <a:pPr lvl="1" algn="ctr"/>
                      <a:r>
                        <a:rPr lang="en-IE" sz="2000" b="1" dirty="0"/>
                        <a:t>?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92538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E77766-71BE-433F-9B0F-B4E232E543D4}"/>
              </a:ext>
            </a:extLst>
          </p:cNvPr>
          <p:cNvSpPr txBox="1"/>
          <p:nvPr/>
        </p:nvSpPr>
        <p:spPr>
          <a:xfrm>
            <a:off x="5360670" y="1601426"/>
            <a:ext cx="6355080" cy="4247317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sz="1800" b="1" dirty="0" err="1"/>
              <a:t>Largely</a:t>
            </a:r>
            <a:r>
              <a:rPr lang="fr-BE" sz="1800" b="1" dirty="0"/>
              <a:t> structural changes</a:t>
            </a:r>
            <a:r>
              <a:rPr lang="fr-BE" sz="1800" dirty="0"/>
              <a:t> over the </a:t>
            </a:r>
            <a:r>
              <a:rPr lang="fr-BE" sz="1800" dirty="0" err="1"/>
              <a:t>past</a:t>
            </a:r>
            <a:r>
              <a:rPr lang="fr-BE" sz="1800" dirty="0"/>
              <a:t> 25 </a:t>
            </a:r>
            <a:r>
              <a:rPr lang="fr-BE" sz="1800" dirty="0" err="1"/>
              <a:t>years</a:t>
            </a:r>
            <a:r>
              <a:rPr lang="fr-BE" sz="1800" dirty="0"/>
              <a:t> =&gt; </a:t>
            </a:r>
            <a:r>
              <a:rPr lang="fr-BE" sz="1800" dirty="0" err="1"/>
              <a:t>both</a:t>
            </a:r>
            <a:r>
              <a:rPr lang="fr-BE" sz="1800" dirty="0"/>
              <a:t> </a:t>
            </a:r>
            <a:r>
              <a:rPr lang="fr-BE" sz="1800" b="1" dirty="0" err="1"/>
              <a:t>benign</a:t>
            </a:r>
            <a:r>
              <a:rPr lang="fr-BE" sz="1800" dirty="0"/>
              <a:t> (</a:t>
            </a:r>
            <a:r>
              <a:rPr lang="fr-BE" sz="1800" dirty="0" err="1"/>
              <a:t>efficiencies</a:t>
            </a:r>
            <a:r>
              <a:rPr lang="fr-BE" sz="1800" dirty="0"/>
              <a:t>) and </a:t>
            </a:r>
            <a:r>
              <a:rPr lang="fr-BE" sz="1800" b="1" dirty="0"/>
              <a:t>adverse </a:t>
            </a:r>
            <a:r>
              <a:rPr lang="fr-BE" sz="1800" dirty="0"/>
              <a:t>(concentration, </a:t>
            </a:r>
            <a:r>
              <a:rPr lang="fr-BE" sz="1800" dirty="0" err="1"/>
              <a:t>market</a:t>
            </a:r>
            <a:r>
              <a:rPr lang="fr-BE" sz="1800" dirty="0"/>
              <a:t> power, </a:t>
            </a:r>
            <a:r>
              <a:rPr lang="fr-BE" sz="1800" dirty="0" err="1"/>
              <a:t>barriers</a:t>
            </a:r>
            <a:r>
              <a:rPr lang="fr-BE" sz="1800" dirty="0"/>
              <a:t>) </a:t>
            </a:r>
            <a:r>
              <a:rPr lang="fr-BE" sz="1800" dirty="0" err="1"/>
              <a:t>effects</a:t>
            </a:r>
            <a:r>
              <a:rPr lang="fr-BE" sz="1800" dirty="0"/>
              <a:t> on </a:t>
            </a:r>
            <a:r>
              <a:rPr lang="fr-BE" sz="1800" dirty="0" err="1"/>
              <a:t>competition</a:t>
            </a:r>
            <a:endParaRPr lang="fr-BE" sz="1800" dirty="0"/>
          </a:p>
          <a:p>
            <a:pPr marL="342900" indent="-342900">
              <a:buFont typeface="+mj-lt"/>
              <a:buAutoNum type="arabicPeriod"/>
            </a:pPr>
            <a:endParaRPr lang="fr-BE" sz="1800" dirty="0"/>
          </a:p>
          <a:p>
            <a:pPr marL="342900" indent="-342900">
              <a:buFont typeface="+mj-lt"/>
              <a:buAutoNum type="arabicPeriod"/>
            </a:pPr>
            <a:r>
              <a:rPr lang="fr-BE" sz="1800" b="1" dirty="0" err="1"/>
              <a:t>Sector</a:t>
            </a:r>
            <a:r>
              <a:rPr lang="fr-BE" sz="1800" b="1" dirty="0"/>
              <a:t> </a:t>
            </a:r>
            <a:r>
              <a:rPr lang="fr-BE" sz="1800" b="1" dirty="0" err="1"/>
              <a:t>heterogeneity</a:t>
            </a:r>
            <a:r>
              <a:rPr lang="fr-BE" sz="1800" dirty="0"/>
              <a:t> as regards direction and mix of drivers </a:t>
            </a:r>
          </a:p>
          <a:p>
            <a:pPr marL="342900" indent="-342900">
              <a:buFont typeface="+mj-lt"/>
              <a:buAutoNum type="arabicPeriod"/>
            </a:pPr>
            <a:endParaRPr lang="fr-BE" sz="1800" dirty="0"/>
          </a:p>
          <a:p>
            <a:pPr marL="342900" indent="-342900">
              <a:buFont typeface="+mj-lt"/>
              <a:buAutoNum type="arabicPeriod"/>
            </a:pPr>
            <a:r>
              <a:rPr lang="fr-BE" sz="1800" dirty="0"/>
              <a:t>On balance and on </a:t>
            </a:r>
            <a:r>
              <a:rPr lang="fr-BE" sz="1800" dirty="0" err="1"/>
              <a:t>average</a:t>
            </a:r>
            <a:r>
              <a:rPr lang="fr-BE" sz="1800" dirty="0"/>
              <a:t>, </a:t>
            </a:r>
            <a:r>
              <a:rPr lang="fr-BE" sz="1800" dirty="0" err="1"/>
              <a:t>competition</a:t>
            </a:r>
            <a:r>
              <a:rPr lang="fr-BE" sz="1800" dirty="0"/>
              <a:t> in the EU </a:t>
            </a:r>
            <a:r>
              <a:rPr lang="fr-BE" sz="1800" dirty="0" err="1"/>
              <a:t>today</a:t>
            </a:r>
            <a:r>
              <a:rPr lang="fr-BE" sz="1800" dirty="0"/>
              <a:t> </a:t>
            </a:r>
            <a:r>
              <a:rPr lang="fr-BE" sz="1800" dirty="0" err="1"/>
              <a:t>is</a:t>
            </a:r>
            <a:r>
              <a:rPr lang="fr-BE" sz="1800" dirty="0"/>
              <a:t> </a:t>
            </a:r>
            <a:r>
              <a:rPr lang="fr-BE" sz="1800" dirty="0" err="1"/>
              <a:t>likely</a:t>
            </a:r>
            <a:r>
              <a:rPr lang="fr-BE" sz="1800" dirty="0"/>
              <a:t> </a:t>
            </a:r>
            <a:r>
              <a:rPr lang="fr-BE" sz="1800" b="1" dirty="0" err="1"/>
              <a:t>weaker</a:t>
            </a:r>
            <a:r>
              <a:rPr lang="fr-BE" sz="1800" dirty="0"/>
              <a:t> and </a:t>
            </a:r>
            <a:r>
              <a:rPr lang="fr-BE" sz="1800" dirty="0" err="1"/>
              <a:t>market</a:t>
            </a:r>
            <a:r>
              <a:rPr lang="fr-BE" sz="1800" dirty="0"/>
              <a:t> power more</a:t>
            </a:r>
            <a:r>
              <a:rPr lang="fr-BE" sz="1800" b="1" dirty="0"/>
              <a:t> </a:t>
            </a:r>
            <a:r>
              <a:rPr lang="fr-BE" sz="1800" b="1" dirty="0" err="1"/>
              <a:t>pronounced</a:t>
            </a:r>
            <a:r>
              <a:rPr lang="fr-BE" sz="1800" b="1" dirty="0"/>
              <a:t> </a:t>
            </a:r>
            <a:r>
              <a:rPr lang="fr-BE" sz="1800" b="1" dirty="0" err="1"/>
              <a:t>than</a:t>
            </a:r>
            <a:r>
              <a:rPr lang="fr-BE" sz="1800" b="1" dirty="0"/>
              <a:t> in the </a:t>
            </a:r>
            <a:r>
              <a:rPr lang="fr-BE" sz="1800" b="1" dirty="0" err="1"/>
              <a:t>past</a:t>
            </a:r>
            <a:r>
              <a:rPr lang="fr-BE" sz="1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fr-BE" sz="1800" dirty="0"/>
          </a:p>
          <a:p>
            <a:pPr marL="342900" indent="-342900">
              <a:buFont typeface="+mj-lt"/>
              <a:buAutoNum type="arabicPeriod"/>
            </a:pPr>
            <a:r>
              <a:rPr lang="fr-BE" sz="1800" dirty="0"/>
              <a:t>The </a:t>
            </a:r>
            <a:r>
              <a:rPr lang="fr-BE" sz="1800" dirty="0" err="1"/>
              <a:t>observed</a:t>
            </a:r>
            <a:r>
              <a:rPr lang="fr-BE" sz="1800" dirty="0"/>
              <a:t> changes in the nature and </a:t>
            </a:r>
            <a:r>
              <a:rPr lang="fr-BE" sz="1800" dirty="0" err="1"/>
              <a:t>intensity</a:t>
            </a:r>
            <a:r>
              <a:rPr lang="fr-BE" sz="1800" dirty="0"/>
              <a:t> of </a:t>
            </a:r>
            <a:r>
              <a:rPr lang="fr-BE" sz="1800" dirty="0" err="1"/>
              <a:t>competition</a:t>
            </a:r>
            <a:r>
              <a:rPr lang="fr-BE" sz="1800" b="1" dirty="0"/>
              <a:t> </a:t>
            </a:r>
            <a:r>
              <a:rPr lang="fr-BE" sz="1800" dirty="0" err="1"/>
              <a:t>may</a:t>
            </a:r>
            <a:r>
              <a:rPr lang="fr-BE" sz="1800" dirty="0"/>
              <a:t> have </a:t>
            </a:r>
            <a:r>
              <a:rPr lang="fr-BE" sz="1800" dirty="0" err="1"/>
              <a:t>contributed</a:t>
            </a:r>
            <a:r>
              <a:rPr lang="fr-BE" sz="1800" dirty="0"/>
              <a:t> to (i) </a:t>
            </a:r>
            <a:r>
              <a:rPr lang="fr-BE" sz="1800" dirty="0" err="1"/>
              <a:t>lower</a:t>
            </a:r>
            <a:r>
              <a:rPr lang="fr-BE" sz="1800" dirty="0"/>
              <a:t> </a:t>
            </a:r>
            <a:r>
              <a:rPr lang="fr-BE" sz="1800" b="1" dirty="0"/>
              <a:t>business </a:t>
            </a:r>
            <a:r>
              <a:rPr lang="fr-BE" sz="1800" b="1" dirty="0" err="1"/>
              <a:t>dynamism</a:t>
            </a:r>
            <a:r>
              <a:rPr lang="fr-BE" sz="1800" dirty="0"/>
              <a:t>, (ii) </a:t>
            </a:r>
            <a:r>
              <a:rPr lang="fr-BE" sz="1800" dirty="0" err="1"/>
              <a:t>slower</a:t>
            </a:r>
            <a:r>
              <a:rPr lang="fr-BE" sz="1800" dirty="0"/>
              <a:t> </a:t>
            </a:r>
            <a:r>
              <a:rPr lang="fr-BE" sz="1800" b="1" dirty="0" err="1"/>
              <a:t>productivity</a:t>
            </a:r>
            <a:r>
              <a:rPr lang="fr-BE" sz="1800" b="1" dirty="0"/>
              <a:t> </a:t>
            </a:r>
            <a:r>
              <a:rPr lang="fr-BE" sz="1800" b="1" dirty="0" err="1"/>
              <a:t>growth</a:t>
            </a:r>
            <a:r>
              <a:rPr lang="fr-BE" sz="1800" dirty="0"/>
              <a:t>, (iii) </a:t>
            </a:r>
            <a:r>
              <a:rPr lang="fr-BE" sz="1800" dirty="0" err="1"/>
              <a:t>decline</a:t>
            </a:r>
            <a:r>
              <a:rPr lang="fr-BE" sz="1800" dirty="0"/>
              <a:t> of </a:t>
            </a:r>
            <a:r>
              <a:rPr lang="fr-BE" sz="1800" b="1" dirty="0"/>
              <a:t>labour </a:t>
            </a:r>
            <a:r>
              <a:rPr lang="fr-BE" sz="1800" b="1" dirty="0" err="1"/>
              <a:t>share</a:t>
            </a:r>
            <a:r>
              <a:rPr lang="fr-BE" sz="1800" dirty="0"/>
              <a:t>, (iv) </a:t>
            </a:r>
            <a:r>
              <a:rPr lang="fr-BE" sz="1800" dirty="0" err="1"/>
              <a:t>lower</a:t>
            </a:r>
            <a:r>
              <a:rPr lang="fr-BE" sz="1800" dirty="0"/>
              <a:t> </a:t>
            </a:r>
            <a:r>
              <a:rPr lang="fr-BE" sz="1800" b="1" dirty="0" err="1"/>
              <a:t>resilience</a:t>
            </a:r>
            <a:r>
              <a:rPr lang="fr-BE" sz="1800" dirty="0"/>
              <a:t> to </a:t>
            </a:r>
            <a:r>
              <a:rPr lang="fr-BE" sz="1800" dirty="0" err="1"/>
              <a:t>shocks</a:t>
            </a:r>
            <a:r>
              <a:rPr lang="fr-BE" sz="1800" dirty="0"/>
              <a:t> </a:t>
            </a:r>
            <a:endParaRPr lang="en-IE" sz="18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672420A-D3C3-F92B-1C6F-AF0CE122B721}"/>
              </a:ext>
            </a:extLst>
          </p:cNvPr>
          <p:cNvSpPr/>
          <p:nvPr/>
        </p:nvSpPr>
        <p:spPr>
          <a:xfrm>
            <a:off x="4446270" y="3278216"/>
            <a:ext cx="754380" cy="4251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E4D949AA-CBED-C09C-2022-DAD37F498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4316" y="2103120"/>
            <a:ext cx="537210" cy="571500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CFF5A84F-6981-D57B-A861-7C5BF23DC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757" y="3191348"/>
            <a:ext cx="537210" cy="571500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4C97ABA4-638F-B1A4-7A6C-E5A479161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1740" y="3978792"/>
            <a:ext cx="537210" cy="571500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BA0710DA-38BB-F15E-F952-500C09559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757" y="5256574"/>
            <a:ext cx="257373" cy="27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6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C98036-F1DB-9301-24B9-4F3D4C134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678" y="2235200"/>
            <a:ext cx="10889822" cy="2387600"/>
          </a:xfrm>
        </p:spPr>
        <p:txBody>
          <a:bodyPr>
            <a:normAutofit fontScale="90000"/>
          </a:bodyPr>
          <a:lstStyle/>
          <a:p>
            <a:br>
              <a:rPr lang="fr-BE" b="1" dirty="0">
                <a:solidFill>
                  <a:schemeClr val="tx1"/>
                </a:solidFill>
              </a:rPr>
            </a:br>
            <a:br>
              <a:rPr lang="fr-BE" b="1" dirty="0">
                <a:solidFill>
                  <a:schemeClr val="tx1"/>
                </a:solidFill>
              </a:rPr>
            </a:br>
            <a:r>
              <a:rPr lang="fr-BE" b="1" dirty="0" err="1">
                <a:solidFill>
                  <a:schemeClr val="tx1"/>
                </a:solidFill>
              </a:rPr>
              <a:t>Evidence</a:t>
            </a:r>
            <a:r>
              <a:rPr lang="fr-BE" b="1" dirty="0">
                <a:solidFill>
                  <a:schemeClr val="tx1"/>
                </a:solidFill>
              </a:rPr>
              <a:t> on the importance of </a:t>
            </a:r>
            <a:r>
              <a:rPr lang="fr-BE" b="1" dirty="0" err="1">
                <a:solidFill>
                  <a:schemeClr val="tx1"/>
                </a:solidFill>
              </a:rPr>
              <a:t>competition</a:t>
            </a:r>
            <a:r>
              <a:rPr lang="fr-BE" b="1" dirty="0">
                <a:solidFill>
                  <a:schemeClr val="tx1"/>
                </a:solidFill>
              </a:rPr>
              <a:t> </a:t>
            </a:r>
            <a:r>
              <a:rPr lang="fr-BE" b="1" dirty="0" err="1">
                <a:solidFill>
                  <a:schemeClr val="tx1"/>
                </a:solidFill>
              </a:rPr>
              <a:t>from</a:t>
            </a:r>
            <a:r>
              <a:rPr lang="fr-BE" b="1" dirty="0">
                <a:solidFill>
                  <a:schemeClr val="tx1"/>
                </a:solidFill>
              </a:rPr>
              <a:t> part II of the report</a:t>
            </a:r>
            <a:endParaRPr lang="en-I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54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5AB35-D3CD-3F75-7FCF-D7F7386FA2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23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C36443-6EDE-B41D-CE9B-AB21810A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122" y="-29890"/>
            <a:ext cx="10103678" cy="1453642"/>
          </a:xfrm>
        </p:spPr>
        <p:txBody>
          <a:bodyPr>
            <a:normAutofit/>
          </a:bodyPr>
          <a:lstStyle/>
          <a:p>
            <a:r>
              <a:rPr lang="fr-BE" b="1"/>
              <a:t>Impact of competition on </a:t>
            </a:r>
            <a:r>
              <a:rPr lang="fr-BE" b="1" err="1"/>
              <a:t>prices</a:t>
            </a:r>
            <a:r>
              <a:rPr lang="fr-BE" b="1"/>
              <a:t>: new </a:t>
            </a:r>
            <a:br>
              <a:rPr lang="fr-BE" b="1"/>
            </a:br>
            <a:r>
              <a:rPr lang="fr-BE" b="1"/>
              <a:t>price- concentration </a:t>
            </a:r>
            <a:r>
              <a:rPr lang="fr-BE" b="1" err="1"/>
              <a:t>study</a:t>
            </a:r>
            <a:endParaRPr lang="en-IE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C579C-8338-3193-98BA-38E096AFA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0054" y="1816251"/>
            <a:ext cx="4839313" cy="423834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76200" indent="0">
              <a:buNone/>
            </a:pPr>
            <a:r>
              <a:rPr lang="en-IE" sz="2000" dirty="0"/>
              <a:t>For </a:t>
            </a:r>
            <a:r>
              <a:rPr lang="en-IE" sz="2000" b="1" dirty="0"/>
              <a:t>mobile telecoms</a:t>
            </a:r>
            <a:r>
              <a:rPr lang="en-IE" sz="2000" dirty="0"/>
              <a:t> and </a:t>
            </a:r>
            <a:r>
              <a:rPr lang="en-IE" sz="2000" b="1" dirty="0"/>
              <a:t>airlines</a:t>
            </a:r>
            <a:r>
              <a:rPr lang="en-IE" sz="2000" dirty="0"/>
              <a:t> markets:</a:t>
            </a:r>
          </a:p>
          <a:p>
            <a:pPr marL="76200" indent="0">
              <a:buNone/>
            </a:pPr>
            <a:r>
              <a:rPr lang="en-IE" sz="2000" dirty="0"/>
              <a:t> </a:t>
            </a:r>
          </a:p>
          <a:p>
            <a:r>
              <a:rPr lang="en-IE" sz="2000" dirty="0"/>
              <a:t>Empirical evidence that </a:t>
            </a:r>
            <a:r>
              <a:rPr lang="en-IE" sz="2000" b="1" dirty="0"/>
              <a:t>higher concentration levels</a:t>
            </a:r>
            <a:r>
              <a:rPr lang="en-IE" sz="2000" dirty="0"/>
              <a:t> are associated with </a:t>
            </a:r>
            <a:r>
              <a:rPr lang="en-IE" sz="2000" b="1" dirty="0"/>
              <a:t>higher prices </a:t>
            </a:r>
            <a:r>
              <a:rPr lang="en-IE" sz="2000" dirty="0"/>
              <a:t>(</a:t>
            </a:r>
            <a:r>
              <a:rPr lang="en-IE" sz="2000" dirty="0">
                <a:solidFill>
                  <a:schemeClr val="bg2"/>
                </a:solidFill>
              </a:rPr>
              <a:t>Fig. 7</a:t>
            </a:r>
            <a:r>
              <a:rPr lang="en-IE" sz="2000" dirty="0"/>
              <a:t>)</a:t>
            </a:r>
            <a:br>
              <a:rPr lang="en-IE" sz="2000" dirty="0"/>
            </a:br>
            <a:endParaRPr lang="en-IE" sz="2000" dirty="0"/>
          </a:p>
          <a:p>
            <a:r>
              <a:rPr lang="en-IE" sz="2000" dirty="0"/>
              <a:t>EU prices </a:t>
            </a:r>
            <a:r>
              <a:rPr lang="en-IE" sz="2000" b="1" dirty="0"/>
              <a:t>significantly lower </a:t>
            </a:r>
            <a:r>
              <a:rPr lang="en-IE" sz="2000" dirty="0"/>
              <a:t>than in the US</a:t>
            </a:r>
          </a:p>
          <a:p>
            <a:endParaRPr lang="en-IE" sz="2000" dirty="0"/>
          </a:p>
          <a:p>
            <a:pPr marL="76200" indent="0">
              <a:buNone/>
            </a:pPr>
            <a:r>
              <a:rPr lang="en-IE" sz="2000" dirty="0"/>
              <a:t>For </a:t>
            </a:r>
            <a:r>
              <a:rPr lang="en-IE" sz="2000" b="1" dirty="0"/>
              <a:t>mobile telecoms </a:t>
            </a:r>
            <a:r>
              <a:rPr lang="en-IE" sz="2000" dirty="0"/>
              <a:t>higher </a:t>
            </a:r>
            <a:r>
              <a:rPr lang="en-IE" sz="2000" b="1" dirty="0"/>
              <a:t>concentration</a:t>
            </a:r>
            <a:r>
              <a:rPr lang="en-IE" sz="2000" dirty="0"/>
              <a:t> levels were </a:t>
            </a:r>
            <a:r>
              <a:rPr lang="en-IE" sz="2000" b="1" dirty="0"/>
              <a:t>not </a:t>
            </a:r>
            <a:r>
              <a:rPr lang="en-IE" sz="2000" dirty="0"/>
              <a:t>associated with higher </a:t>
            </a:r>
            <a:r>
              <a:rPr lang="en-IE" sz="2000" b="1" dirty="0"/>
              <a:t>investments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A111A-BE62-6E25-DAAA-0260EDCED4D2}"/>
              </a:ext>
            </a:extLst>
          </p:cNvPr>
          <p:cNvSpPr txBox="1"/>
          <p:nvPr/>
        </p:nvSpPr>
        <p:spPr>
          <a:xfrm>
            <a:off x="5812862" y="1554015"/>
            <a:ext cx="6226434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BE" sz="1600" b="1" dirty="0">
                <a:solidFill>
                  <a:schemeClr val="bg2"/>
                </a:solidFill>
              </a:rPr>
              <a:t>Figure 15</a:t>
            </a:r>
            <a:r>
              <a:rPr lang="fr-BE" sz="1600" dirty="0">
                <a:solidFill>
                  <a:schemeClr val="bg2"/>
                </a:solidFill>
              </a:rPr>
              <a:t>: </a:t>
            </a:r>
            <a:r>
              <a:rPr lang="fr-BE" sz="1600" b="1" dirty="0" err="1"/>
              <a:t>Evolution</a:t>
            </a:r>
            <a:r>
              <a:rPr lang="fr-BE" sz="1600" b="1" dirty="0"/>
              <a:t> of ARPU (</a:t>
            </a:r>
            <a:r>
              <a:rPr lang="fr-BE" sz="1600" dirty="0" err="1"/>
              <a:t>average</a:t>
            </a:r>
            <a:r>
              <a:rPr lang="fr-BE" sz="1600" dirty="0"/>
              <a:t> revenue per unit/user</a:t>
            </a:r>
            <a:r>
              <a:rPr lang="fr-BE" sz="1600" b="1" dirty="0"/>
              <a:t>) in </a:t>
            </a:r>
            <a:r>
              <a:rPr lang="fr-BE" sz="1600" b="1" dirty="0" err="1"/>
              <a:t>European</a:t>
            </a:r>
            <a:r>
              <a:rPr lang="fr-BE" sz="1600" b="1" dirty="0"/>
              <a:t> countries </a:t>
            </a:r>
            <a:r>
              <a:rPr lang="fr-BE" sz="1600" b="1" dirty="0" err="1"/>
              <a:t>based</a:t>
            </a:r>
            <a:r>
              <a:rPr lang="fr-BE" sz="1600" b="1" dirty="0"/>
              <a:t> on the </a:t>
            </a:r>
            <a:r>
              <a:rPr lang="fr-BE" sz="1600" b="1" dirty="0" err="1"/>
              <a:t>number</a:t>
            </a:r>
            <a:r>
              <a:rPr lang="fr-BE" sz="1600" b="1" dirty="0"/>
              <a:t> of </a:t>
            </a:r>
            <a:r>
              <a:rPr lang="fr-BE" sz="1600" b="1" dirty="0" err="1"/>
              <a:t>MNOs</a:t>
            </a:r>
            <a:r>
              <a:rPr lang="fr-BE" sz="1600" b="1" dirty="0"/>
              <a:t> (</a:t>
            </a:r>
            <a:r>
              <a:rPr lang="fr-BE" sz="1600" dirty="0"/>
              <a:t>mobile network </a:t>
            </a:r>
            <a:r>
              <a:rPr lang="fr-BE" sz="1600" dirty="0" err="1"/>
              <a:t>operators</a:t>
            </a:r>
            <a:r>
              <a:rPr lang="fr-BE" sz="1600" b="1" dirty="0"/>
              <a:t>).</a:t>
            </a:r>
            <a:endParaRPr lang="en-IE" sz="1600" b="1" dirty="0">
              <a:solidFill>
                <a:schemeClr val="bg2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F0B80E4-661F-ECF5-1F7F-6700E3B81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9368" y="2385012"/>
            <a:ext cx="6210484" cy="37800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B11586-5E87-2F4B-6745-8205BAC70E0B}"/>
              </a:ext>
            </a:extLst>
          </p:cNvPr>
          <p:cNvSpPr txBox="1"/>
          <p:nvPr/>
        </p:nvSpPr>
        <p:spPr>
          <a:xfrm>
            <a:off x="6357916" y="5877370"/>
            <a:ext cx="1935926" cy="2539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50" i="1"/>
              <a:t>Source: Lear et al. (2024)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CB77F2-CB29-92F4-B3DB-27B6A236CB69}"/>
              </a:ext>
            </a:extLst>
          </p:cNvPr>
          <p:cNvSpPr txBox="1"/>
          <p:nvPr/>
        </p:nvSpPr>
        <p:spPr>
          <a:xfrm>
            <a:off x="1427356" y="6389649"/>
            <a:ext cx="3837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/>
              <a:t>See</a:t>
            </a:r>
            <a:r>
              <a:rPr lang="fr-BE" dirty="0"/>
              <a:t> </a:t>
            </a:r>
            <a:r>
              <a:rPr lang="fr-BE" dirty="0" err="1"/>
              <a:t>also</a:t>
            </a:r>
            <a:r>
              <a:rPr lang="fr-BE" dirty="0"/>
              <a:t> Elliott et al.  JPE (2024, </a:t>
            </a:r>
            <a:r>
              <a:rPr lang="fr-BE" dirty="0" err="1"/>
              <a:t>forthcoming</a:t>
            </a:r>
            <a:r>
              <a:rPr lang="fr-BE" dirty="0"/>
              <a:t>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19296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19D90C-1F8D-AEE7-E436-40B7CFE87E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24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5DAAD7-09E1-CCCF-3FD3-836A9409A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/>
              <a:t>Impact of competition on competitiveness: new </a:t>
            </a:r>
            <a:r>
              <a:rPr lang="fr-BE" b="1" err="1"/>
              <a:t>survey</a:t>
            </a:r>
            <a:r>
              <a:rPr lang="fr-BE" b="1"/>
              <a:t> of EU </a:t>
            </a:r>
            <a:r>
              <a:rPr lang="fr-BE" b="1" err="1"/>
              <a:t>exporting</a:t>
            </a:r>
            <a:r>
              <a:rPr lang="fr-BE" b="1"/>
              <a:t> </a:t>
            </a:r>
            <a:r>
              <a:rPr lang="fr-BE" b="1" err="1"/>
              <a:t>firms</a:t>
            </a:r>
            <a:endParaRPr lang="en-IE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68BDD-C531-82AB-7754-35D79099542F}"/>
              </a:ext>
            </a:extLst>
          </p:cNvPr>
          <p:cNvSpPr txBox="1"/>
          <p:nvPr/>
        </p:nvSpPr>
        <p:spPr>
          <a:xfrm>
            <a:off x="6228522" y="1667795"/>
            <a:ext cx="580942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BE" sz="1600" b="1" dirty="0">
                <a:solidFill>
                  <a:schemeClr val="bg2"/>
                </a:solidFill>
              </a:rPr>
              <a:t>Figure 16</a:t>
            </a:r>
            <a:r>
              <a:rPr lang="fr-BE" sz="1600" dirty="0">
                <a:solidFill>
                  <a:schemeClr val="bg2"/>
                </a:solidFill>
              </a:rPr>
              <a:t>: </a:t>
            </a:r>
            <a:r>
              <a:rPr lang="en-US" sz="1600" b="1" dirty="0"/>
              <a:t>Impact of domestic competition in exporting firms’ own markets</a:t>
            </a:r>
            <a:endParaRPr lang="en-IE" sz="1600" b="1" dirty="0">
              <a:solidFill>
                <a:schemeClr val="bg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B2E32-D04D-D27F-35FA-6CBEAC659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075" y="1676400"/>
            <a:ext cx="4951268" cy="4813681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IE" sz="2000"/>
              <a:t>Large majority of respondents confirms  importance of </a:t>
            </a:r>
            <a:r>
              <a:rPr lang="en-IE" sz="2000" b="1"/>
              <a:t>domestic competition </a:t>
            </a:r>
            <a:r>
              <a:rPr lang="en-IE" sz="2000"/>
              <a:t>in </a:t>
            </a:r>
            <a:r>
              <a:rPr lang="en-IE" sz="2000" b="1"/>
              <a:t>input markets</a:t>
            </a:r>
            <a:r>
              <a:rPr lang="en-IE" sz="2000"/>
              <a:t> (goods and services)</a:t>
            </a:r>
          </a:p>
          <a:p>
            <a:endParaRPr lang="en-IE" sz="2000"/>
          </a:p>
          <a:p>
            <a:r>
              <a:rPr lang="en-IE" sz="2000"/>
              <a:t>Large majority of respondents confirms importance of </a:t>
            </a:r>
            <a:r>
              <a:rPr lang="en-IE" sz="2000" b="1"/>
              <a:t>domestic competition </a:t>
            </a:r>
            <a:r>
              <a:rPr lang="en-IE" sz="2000"/>
              <a:t>in exporting firms’ </a:t>
            </a:r>
            <a:r>
              <a:rPr lang="en-IE" sz="2000" b="1"/>
              <a:t>own markets </a:t>
            </a:r>
            <a:r>
              <a:rPr lang="en-IE" sz="2000"/>
              <a:t>(</a:t>
            </a:r>
            <a:r>
              <a:rPr lang="en-IE" sz="2000">
                <a:solidFill>
                  <a:schemeClr val="bg2"/>
                </a:solidFill>
              </a:rPr>
              <a:t>Fig. 8 first three lines</a:t>
            </a:r>
            <a:r>
              <a:rPr lang="en-IE" sz="2000"/>
              <a:t>)</a:t>
            </a:r>
          </a:p>
          <a:p>
            <a:endParaRPr lang="en-IE" sz="2000"/>
          </a:p>
          <a:p>
            <a:r>
              <a:rPr lang="en-IE" sz="2000"/>
              <a:t>A majority of respondents</a:t>
            </a:r>
            <a:r>
              <a:rPr lang="en-IE" sz="2000" b="1"/>
              <a:t> disagrees </a:t>
            </a:r>
            <a:r>
              <a:rPr lang="en-IE" sz="2000"/>
              <a:t>that competition curbs the </a:t>
            </a:r>
            <a:r>
              <a:rPr lang="en-IE" sz="2000" b="1"/>
              <a:t>size of their domestic operations </a:t>
            </a:r>
            <a:r>
              <a:rPr lang="en-IE" sz="2000"/>
              <a:t>hindering success on export markets (</a:t>
            </a:r>
            <a:r>
              <a:rPr lang="en-IE" sz="2000">
                <a:solidFill>
                  <a:schemeClr val="bg2"/>
                </a:solidFill>
              </a:rPr>
              <a:t>Fig. 8 last line</a:t>
            </a:r>
            <a:r>
              <a:rPr lang="en-IE" sz="2000"/>
              <a:t>)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F22B773-4A0C-B415-DFF9-E508D6766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3295" y="2526030"/>
            <a:ext cx="6718996" cy="39640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1FCE1A1-7F1D-DE18-896B-79C129081DB4}"/>
                  </a:ext>
                </a:extLst>
              </p14:cNvPr>
              <p14:cNvContentPartPr/>
              <p14:nvPr/>
            </p14:nvContentPartPr>
            <p14:xfrm>
              <a:off x="7326270" y="3302550"/>
              <a:ext cx="682560" cy="23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1FCE1A1-7F1D-DE18-896B-79C129081DB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2270" y="3194550"/>
                <a:ext cx="7902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81B9E35-47A1-4F35-0EA3-1AF0062CB446}"/>
                  </a:ext>
                </a:extLst>
              </p14:cNvPr>
              <p14:cNvContentPartPr/>
              <p14:nvPr/>
            </p14:nvContentPartPr>
            <p14:xfrm>
              <a:off x="7052310" y="3975750"/>
              <a:ext cx="845640" cy="81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81B9E35-47A1-4F35-0EA3-1AF0062CB44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98333" y="3867750"/>
                <a:ext cx="953234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1F166A8-F2AA-D0A2-EBB7-6B85801A9675}"/>
                  </a:ext>
                </a:extLst>
              </p14:cNvPr>
              <p14:cNvContentPartPr/>
              <p14:nvPr/>
            </p14:nvContentPartPr>
            <p14:xfrm>
              <a:off x="6354990" y="4628430"/>
              <a:ext cx="62208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1F166A8-F2AA-D0A2-EBB7-6B85801A967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00990" y="4520430"/>
                <a:ext cx="729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4352A6-D3F8-B31F-23C0-7FB739584259}"/>
                  </a:ext>
                </a:extLst>
              </p14:cNvPr>
              <p14:cNvContentPartPr/>
              <p14:nvPr/>
            </p14:nvContentPartPr>
            <p14:xfrm>
              <a:off x="6046110" y="5119470"/>
              <a:ext cx="1874880" cy="28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4352A6-D3F8-B31F-23C0-7FB73958425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92110" y="5011470"/>
                <a:ext cx="1982520" cy="2440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2F913E5-B41C-27E9-17E1-BE719559564C}"/>
              </a:ext>
            </a:extLst>
          </p:cNvPr>
          <p:cNvSpPr txBox="1"/>
          <p:nvPr/>
        </p:nvSpPr>
        <p:spPr>
          <a:xfrm>
            <a:off x="5781880" y="6248182"/>
            <a:ext cx="1935926" cy="2539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50" i="1"/>
              <a:t>Source: Lear et al. (2024)</a:t>
            </a:r>
          </a:p>
        </p:txBody>
      </p:sp>
    </p:spTree>
    <p:extLst>
      <p:ext uri="{BB962C8B-B14F-4D97-AF65-F5344CB8AC3E}">
        <p14:creationId xmlns:p14="http://schemas.microsoft.com/office/powerpoint/2010/main" val="515415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8094AC-8AA5-EE55-F2B6-E02C61AF4F7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68924" y="6237270"/>
            <a:ext cx="2743200" cy="3651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25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8BF7F4-6783-C1FD-4B1E-F1551A4B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64" y="575429"/>
            <a:ext cx="10642158" cy="782357"/>
          </a:xfrm>
        </p:spPr>
        <p:txBody>
          <a:bodyPr/>
          <a:lstStyle/>
          <a:p>
            <a:r>
              <a:rPr lang="fr-BE" b="1"/>
              <a:t>Impact of competition on </a:t>
            </a:r>
            <a:r>
              <a:rPr lang="fr-BE" b="1" err="1"/>
              <a:t>growth</a:t>
            </a:r>
            <a:r>
              <a:rPr lang="fr-BE" b="1"/>
              <a:t>: new </a:t>
            </a:r>
            <a:r>
              <a:rPr lang="fr-BE" b="1" err="1"/>
              <a:t>macroeconomic</a:t>
            </a:r>
            <a:r>
              <a:rPr lang="fr-BE" b="1"/>
              <a:t> simulation </a:t>
            </a:r>
            <a:r>
              <a:rPr lang="fr-BE" b="1" err="1"/>
              <a:t>study</a:t>
            </a:r>
            <a:endParaRPr lang="en-IE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30C19-9B58-5001-893F-235FAE806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164" y="1711068"/>
            <a:ext cx="9709536" cy="4172920"/>
          </a:xfrm>
          <a:solidFill>
            <a:schemeClr val="tx2"/>
          </a:solidFill>
        </p:spPr>
        <p:txBody>
          <a:bodyPr/>
          <a:lstStyle/>
          <a:p>
            <a:pPr marL="76200" indent="0">
              <a:buNone/>
            </a:pPr>
            <a:r>
              <a:rPr lang="en-GB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tudy on the </a:t>
            </a:r>
            <a:r>
              <a:rPr lang="en-GB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macroeconomic effects</a:t>
            </a:r>
            <a:r>
              <a:rPr lang="en-GB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of competition: simulations of three hypothetical scenarios </a:t>
            </a:r>
            <a:r>
              <a:rPr lang="en-GB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relying on</a:t>
            </a:r>
            <a:r>
              <a:rPr lang="en-GB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an established macroeconomic model</a:t>
            </a:r>
          </a:p>
          <a:p>
            <a:pPr marL="76200" indent="0">
              <a:buNone/>
            </a:pPr>
            <a:endParaRPr lang="en-GB" sz="2000" dirty="0">
              <a:latin typeface="+mj-lt"/>
              <a:cs typeface="Times New Roman" panose="02020603050405020304" pitchFamily="18" charset="0"/>
            </a:endParaRPr>
          </a:p>
          <a:p>
            <a:r>
              <a:rPr lang="en-GB" sz="2000" b="1" dirty="0">
                <a:latin typeface="+mj-lt"/>
                <a:cs typeface="Times New Roman" panose="02020603050405020304" pitchFamily="18" charset="0"/>
              </a:rPr>
              <a:t>Backward-looking simulation</a:t>
            </a:r>
            <a:r>
              <a:rPr lang="en-GB" sz="2000" dirty="0">
                <a:latin typeface="+mj-lt"/>
                <a:cs typeface="Times New Roman" panose="02020603050405020304" pitchFamily="18" charset="0"/>
              </a:rPr>
              <a:t>: the increase in markups observed in the EU since 2000 may have reduced EU GDP by </a:t>
            </a:r>
            <a:r>
              <a:rPr lang="en-GB" sz="2000" b="1" dirty="0">
                <a:latin typeface="+mj-lt"/>
                <a:cs typeface="Times New Roman" panose="02020603050405020304" pitchFamily="18" charset="0"/>
              </a:rPr>
              <a:t>up to</a:t>
            </a:r>
            <a:r>
              <a:rPr lang="en-GB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en-GB" sz="1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+mj-lt"/>
                <a:cs typeface="Times New Roman" panose="02020603050405020304" pitchFamily="18" charset="0"/>
              </a:rPr>
              <a:t>-</a:t>
            </a:r>
            <a:r>
              <a:rPr lang="en-GB" sz="1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+mj-lt"/>
                <a:cs typeface="Times New Roman" panose="02020603050405020304" pitchFamily="18" charset="0"/>
              </a:rPr>
              <a:t>7% </a:t>
            </a:r>
            <a:r>
              <a:rPr lang="en-GB" sz="2000" dirty="0">
                <a:latin typeface="+mj-lt"/>
                <a:cs typeface="Times New Roman" panose="02020603050405020304" pitchFamily="18" charset="0"/>
              </a:rPr>
              <a:t>compared to the counterfactual.</a:t>
            </a:r>
            <a:r>
              <a:rPr lang="en-GB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+mj-lt"/>
                <a:cs typeface="Times New Roman" panose="02020603050405020304" pitchFamily="18" charset="0"/>
              </a:rPr>
              <a:t>Without the Commission’s merger and antitrust interventions this impact might have been larger by almost one quarter</a:t>
            </a:r>
          </a:p>
          <a:p>
            <a:pPr marL="76200" indent="0">
              <a:buNone/>
            </a:pPr>
            <a:endParaRPr lang="en-GB" sz="2000" dirty="0">
              <a:latin typeface="+mj-lt"/>
              <a:cs typeface="Times New Roman" panose="02020603050405020304" pitchFamily="18" charset="0"/>
            </a:endParaRPr>
          </a:p>
          <a:p>
            <a:r>
              <a:rPr lang="en-GB" sz="2000" b="1" dirty="0">
                <a:latin typeface="+mj-lt"/>
                <a:cs typeface="Times New Roman" panose="02020603050405020304" pitchFamily="18" charset="0"/>
              </a:rPr>
              <a:t>Two forward-looking simulations</a:t>
            </a:r>
            <a:r>
              <a:rPr lang="en-GB" sz="2000" dirty="0">
                <a:latin typeface="+mj-lt"/>
                <a:cs typeface="Times New Roman" panose="02020603050405020304" pitchFamily="18" charset="0"/>
              </a:rPr>
              <a:t>: (1) measures limiting the market power of firms at the top of the markup distribution (“</a:t>
            </a:r>
            <a:r>
              <a:rPr lang="en-GB" sz="2000" b="1" dirty="0">
                <a:latin typeface="+mj-lt"/>
                <a:cs typeface="Times New Roman" panose="02020603050405020304" pitchFamily="18" charset="0"/>
              </a:rPr>
              <a:t>trimming</a:t>
            </a:r>
            <a:r>
              <a:rPr lang="en-GB" sz="2000" dirty="0">
                <a:latin typeface="+mj-lt"/>
                <a:cs typeface="Times New Roman" panose="02020603050405020304" pitchFamily="18" charset="0"/>
              </a:rPr>
              <a:t> scenario”) or (2) pro-competitive reforms across the EU (“</a:t>
            </a:r>
            <a:r>
              <a:rPr lang="en-GB" sz="2000" b="1" dirty="0">
                <a:latin typeface="+mj-lt"/>
                <a:cs typeface="Times New Roman" panose="02020603050405020304" pitchFamily="18" charset="0"/>
              </a:rPr>
              <a:t>convergence</a:t>
            </a:r>
            <a:r>
              <a:rPr lang="en-GB" sz="2000" dirty="0">
                <a:latin typeface="+mj-lt"/>
                <a:cs typeface="Times New Roman" panose="02020603050405020304" pitchFamily="18" charset="0"/>
              </a:rPr>
              <a:t> scenario”) might </a:t>
            </a:r>
            <a:r>
              <a:rPr lang="en-GB" sz="2000" b="1" dirty="0">
                <a:latin typeface="+mj-lt"/>
                <a:cs typeface="Times New Roman" panose="02020603050405020304" pitchFamily="18" charset="0"/>
              </a:rPr>
              <a:t>each</a:t>
            </a:r>
            <a:r>
              <a:rPr lang="en-GB" sz="2000" dirty="0">
                <a:latin typeface="+mj-lt"/>
                <a:cs typeface="Times New Roman" panose="02020603050405020304" pitchFamily="18" charset="0"/>
              </a:rPr>
              <a:t> increase GDP by </a:t>
            </a:r>
            <a:r>
              <a:rPr lang="en-GB" sz="2000" b="1" dirty="0">
                <a:latin typeface="+mj-lt"/>
                <a:cs typeface="Times New Roman" panose="02020603050405020304" pitchFamily="18" charset="0"/>
              </a:rPr>
              <a:t>up to 2</a:t>
            </a:r>
            <a:r>
              <a:rPr lang="en-GB" sz="1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+mj-lt"/>
                <a:cs typeface="Times New Roman" panose="02020603050405020304" pitchFamily="18" charset="0"/>
              </a:rPr>
              <a:t>-</a:t>
            </a:r>
            <a:r>
              <a:rPr lang="en-GB" sz="1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+mj-lt"/>
                <a:cs typeface="Times New Roman" panose="02020603050405020304" pitchFamily="18" charset="0"/>
              </a:rPr>
              <a:t>4 %</a:t>
            </a:r>
            <a:r>
              <a:rPr lang="en-GB" sz="2000" dirty="0">
                <a:latin typeface="+mj-lt"/>
                <a:cs typeface="Times New Roman" panose="02020603050405020304" pitchFamily="18" charset="0"/>
              </a:rPr>
              <a:t>, depending on the time horizon</a:t>
            </a:r>
          </a:p>
          <a:p>
            <a:pPr algn="just"/>
            <a:endParaRPr lang="en-GB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en-GB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en-GB" sz="20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en-GB" sz="16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703459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C98036-F1DB-9301-24B9-4F3D4C1346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tx1"/>
                </a:solidFill>
              </a:rPr>
              <a:t>Implications for </a:t>
            </a:r>
            <a:r>
              <a:rPr lang="fr-BE" b="1" dirty="0" err="1">
                <a:solidFill>
                  <a:schemeClr val="tx1"/>
                </a:solidFill>
              </a:rPr>
              <a:t>policy</a:t>
            </a:r>
            <a:endParaRPr lang="en-IE" b="1" dirty="0">
              <a:solidFill>
                <a:schemeClr val="tx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D46103-E9AF-1F19-35B7-1AA5BDE7C2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382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8F71EB-791F-B8F0-5701-B4C9CBCA2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27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9CE346-08E2-4F9B-BA78-3A34A753F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/>
              <a:t>Does</a:t>
            </a:r>
            <a:r>
              <a:rPr lang="fr-BE" b="1" dirty="0"/>
              <a:t> the EU </a:t>
            </a:r>
            <a:r>
              <a:rPr lang="fr-BE" b="1" dirty="0" err="1"/>
              <a:t>need</a:t>
            </a:r>
            <a:r>
              <a:rPr lang="fr-BE" b="1" dirty="0"/>
              <a:t> </a:t>
            </a:r>
            <a:r>
              <a:rPr lang="fr-BE" b="1" dirty="0" err="1"/>
              <a:t>less</a:t>
            </a:r>
            <a:r>
              <a:rPr lang="fr-BE" b="1" dirty="0"/>
              <a:t> or more </a:t>
            </a:r>
            <a:r>
              <a:rPr lang="fr-BE" b="1" dirty="0" err="1"/>
              <a:t>competition</a:t>
            </a:r>
            <a:r>
              <a:rPr lang="fr-BE" b="1" dirty="0"/>
              <a:t>? </a:t>
            </a:r>
            <a:endParaRPr lang="en-IE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4E2EF-7B2E-6F7B-CFC6-8AD756478305}"/>
              </a:ext>
            </a:extLst>
          </p:cNvPr>
          <p:cNvSpPr txBox="1"/>
          <p:nvPr/>
        </p:nvSpPr>
        <p:spPr>
          <a:xfrm>
            <a:off x="697524" y="1706136"/>
            <a:ext cx="1658056" cy="86177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fr-BE" sz="1800" dirty="0" err="1"/>
              <a:t>Increased</a:t>
            </a:r>
            <a:r>
              <a:rPr lang="fr-BE" sz="1800" dirty="0"/>
              <a:t> concentration </a:t>
            </a:r>
          </a:p>
          <a:p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869CF-1E8F-58C9-4859-EDED70480DA4}"/>
              </a:ext>
            </a:extLst>
          </p:cNvPr>
          <p:cNvSpPr txBox="1"/>
          <p:nvPr/>
        </p:nvSpPr>
        <p:spPr>
          <a:xfrm>
            <a:off x="2515173" y="1717287"/>
            <a:ext cx="1276242" cy="92333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BE" sz="1800" dirty="0" err="1"/>
              <a:t>Increased</a:t>
            </a:r>
            <a:r>
              <a:rPr lang="fr-BE" sz="1800" dirty="0"/>
              <a:t> markups/profits</a:t>
            </a:r>
            <a:endParaRPr lang="en-IE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BA3E8-F631-F446-154A-FCAAB9FD0524}"/>
              </a:ext>
            </a:extLst>
          </p:cNvPr>
          <p:cNvSpPr txBox="1"/>
          <p:nvPr/>
        </p:nvSpPr>
        <p:spPr>
          <a:xfrm>
            <a:off x="4057623" y="1717287"/>
            <a:ext cx="2858475" cy="92333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fr-BE" sz="1800" dirty="0" err="1"/>
              <a:t>Decreasing</a:t>
            </a:r>
            <a:r>
              <a:rPr lang="fr-BE" sz="1800" dirty="0"/>
              <a:t> disruption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/>
              <a:t>at the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/>
              <a:t>by challengers/entrants</a:t>
            </a:r>
            <a:endParaRPr lang="en-IE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59B787-7830-71A8-A507-F746AC8D2A81}"/>
              </a:ext>
            </a:extLst>
          </p:cNvPr>
          <p:cNvSpPr txBox="1"/>
          <p:nvPr/>
        </p:nvSpPr>
        <p:spPr>
          <a:xfrm>
            <a:off x="7058722" y="1706136"/>
            <a:ext cx="2157761" cy="147732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fr-BE" sz="1800" dirty="0"/>
              <a:t>Growing gap </a:t>
            </a:r>
            <a:r>
              <a:rPr lang="fr-BE" sz="1800" dirty="0" err="1"/>
              <a:t>between</a:t>
            </a:r>
            <a:r>
              <a:rPr lang="fr-BE" sz="1800" dirty="0"/>
              <a:t> leaders and </a:t>
            </a:r>
            <a:r>
              <a:rPr lang="fr-BE" sz="1800" dirty="0" err="1"/>
              <a:t>laggards</a:t>
            </a:r>
            <a:r>
              <a:rPr lang="fr-BE" sz="1800" dirty="0"/>
              <a:t> as regards markups, profits, </a:t>
            </a:r>
            <a:r>
              <a:rPr lang="fr-BE" sz="1800" dirty="0" err="1"/>
              <a:t>productivity</a:t>
            </a:r>
            <a:endParaRPr lang="en-IE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ABBA34-CEBB-AE66-DFA9-F861D5466B92}"/>
              </a:ext>
            </a:extLst>
          </p:cNvPr>
          <p:cNvSpPr txBox="1"/>
          <p:nvPr/>
        </p:nvSpPr>
        <p:spPr>
          <a:xfrm>
            <a:off x="9474991" y="1717287"/>
            <a:ext cx="2055370" cy="147732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fr-BE" sz="1800" dirty="0"/>
              <a:t>EU </a:t>
            </a:r>
            <a:r>
              <a:rPr lang="fr-BE" sz="1800" dirty="0" err="1"/>
              <a:t>falls</a:t>
            </a:r>
            <a:r>
              <a:rPr lang="fr-BE" sz="1800" dirty="0"/>
              <a:t> </a:t>
            </a:r>
            <a:r>
              <a:rPr lang="fr-BE" sz="1800" dirty="0" err="1"/>
              <a:t>behind</a:t>
            </a:r>
            <a:r>
              <a:rPr lang="fr-BE" sz="1800" dirty="0"/>
              <a:t> </a:t>
            </a:r>
            <a:r>
              <a:rPr lang="fr-BE" sz="1800" dirty="0" err="1"/>
              <a:t>globally</a:t>
            </a:r>
            <a:r>
              <a:rPr lang="fr-BE" sz="1800" dirty="0"/>
              <a:t> in </a:t>
            </a:r>
            <a:r>
              <a:rPr lang="fr-BE" sz="1800" dirty="0" err="1"/>
              <a:t>terms</a:t>
            </a:r>
            <a:r>
              <a:rPr lang="fr-BE" sz="1800" dirty="0"/>
              <a:t> of </a:t>
            </a:r>
            <a:r>
              <a:rPr lang="fr-BE" sz="1800" dirty="0" err="1"/>
              <a:t>productivity</a:t>
            </a:r>
            <a:r>
              <a:rPr lang="fr-BE" sz="1800" dirty="0"/>
              <a:t> </a:t>
            </a:r>
            <a:r>
              <a:rPr lang="fr-BE" sz="1800" dirty="0" err="1"/>
              <a:t>growth</a:t>
            </a:r>
            <a:r>
              <a:rPr lang="fr-BE" sz="1800" dirty="0"/>
              <a:t> + </a:t>
            </a:r>
            <a:r>
              <a:rPr lang="fr-BE" sz="1800" dirty="0" err="1"/>
              <a:t>competitiveness</a:t>
            </a:r>
            <a:endParaRPr lang="en-IE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157D52-CA2F-C9DC-44FF-B79AE4895C29}"/>
              </a:ext>
            </a:extLst>
          </p:cNvPr>
          <p:cNvSpPr txBox="1"/>
          <p:nvPr/>
        </p:nvSpPr>
        <p:spPr>
          <a:xfrm>
            <a:off x="4960000" y="3690149"/>
            <a:ext cx="294958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BE" sz="2400" b="1" dirty="0"/>
              <a:t>EU </a:t>
            </a:r>
            <a:r>
              <a:rPr lang="fr-BE" sz="2400" b="1" dirty="0" err="1"/>
              <a:t>needs</a:t>
            </a:r>
            <a:r>
              <a:rPr lang="fr-BE" sz="2400" b="1" dirty="0"/>
              <a:t> more, not </a:t>
            </a:r>
            <a:r>
              <a:rPr lang="fr-BE" sz="2400" b="1" dirty="0" err="1"/>
              <a:t>less</a:t>
            </a:r>
            <a:r>
              <a:rPr lang="fr-BE" sz="2400" b="1" dirty="0"/>
              <a:t>, </a:t>
            </a:r>
            <a:r>
              <a:rPr lang="fr-BE" sz="2400" b="1" dirty="0" err="1"/>
              <a:t>competition</a:t>
            </a:r>
            <a:r>
              <a:rPr lang="fr-BE" sz="2400" b="1" dirty="0"/>
              <a:t> </a:t>
            </a:r>
            <a:endParaRPr lang="en-IE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1EFAD1-5871-1800-4D48-7976423B4D39}"/>
              </a:ext>
            </a:extLst>
          </p:cNvPr>
          <p:cNvSpPr txBox="1"/>
          <p:nvPr/>
        </p:nvSpPr>
        <p:spPr>
          <a:xfrm>
            <a:off x="570622" y="3887933"/>
            <a:ext cx="1487351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800" b="1" dirty="0" err="1"/>
              <a:t>Purchasing</a:t>
            </a:r>
            <a:r>
              <a:rPr lang="fr-BE" sz="1800" b="1" dirty="0"/>
              <a:t> power</a:t>
            </a:r>
            <a:r>
              <a:rPr lang="fr-BE" sz="1800" dirty="0"/>
              <a:t> of </a:t>
            </a:r>
            <a:r>
              <a:rPr lang="fr-BE" sz="1800" dirty="0" err="1"/>
              <a:t>consumers</a:t>
            </a:r>
            <a:endParaRPr lang="en-IE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DEDFA6-A604-34E2-F98D-4DFABE6D4B9A}"/>
              </a:ext>
            </a:extLst>
          </p:cNvPr>
          <p:cNvSpPr txBox="1"/>
          <p:nvPr/>
        </p:nvSpPr>
        <p:spPr>
          <a:xfrm>
            <a:off x="1205368" y="4877545"/>
            <a:ext cx="1904965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800" dirty="0"/>
              <a:t>More </a:t>
            </a:r>
            <a:r>
              <a:rPr lang="fr-BE" sz="1800" b="1" dirty="0"/>
              <a:t>disruption</a:t>
            </a:r>
            <a:r>
              <a:rPr lang="fr-BE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/>
              <a:t>at the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/>
              <a:t>by challengers and entrants</a:t>
            </a:r>
            <a:endParaRPr lang="en-IE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A9B3D8-CAE7-3295-2DBA-914AA2D2C45A}"/>
              </a:ext>
            </a:extLst>
          </p:cNvPr>
          <p:cNvSpPr txBox="1"/>
          <p:nvPr/>
        </p:nvSpPr>
        <p:spPr>
          <a:xfrm>
            <a:off x="3192067" y="5641345"/>
            <a:ext cx="2211489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800" dirty="0" err="1"/>
              <a:t>Stronger</a:t>
            </a:r>
            <a:r>
              <a:rPr lang="fr-BE" sz="1800" dirty="0"/>
              <a:t> </a:t>
            </a:r>
            <a:r>
              <a:rPr lang="fr-BE" sz="1800" dirty="0" err="1"/>
              <a:t>incentives</a:t>
            </a:r>
            <a:r>
              <a:rPr lang="fr-BE" sz="1800" dirty="0"/>
              <a:t> for </a:t>
            </a:r>
            <a:r>
              <a:rPr lang="fr-BE" sz="1800" dirty="0" err="1"/>
              <a:t>private</a:t>
            </a:r>
            <a:r>
              <a:rPr lang="fr-BE" sz="1800" dirty="0"/>
              <a:t> </a:t>
            </a:r>
            <a:r>
              <a:rPr lang="fr-BE" sz="1800" b="1" dirty="0" err="1"/>
              <a:t>investment</a:t>
            </a:r>
            <a:r>
              <a:rPr lang="fr-BE" sz="1800" b="1" dirty="0"/>
              <a:t> </a:t>
            </a:r>
            <a:endParaRPr lang="en-IE" sz="1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D2ACB6-5741-7D33-7CDF-3B9720906404}"/>
              </a:ext>
            </a:extLst>
          </p:cNvPr>
          <p:cNvSpPr txBox="1"/>
          <p:nvPr/>
        </p:nvSpPr>
        <p:spPr>
          <a:xfrm>
            <a:off x="5563349" y="5531121"/>
            <a:ext cx="2055372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800" dirty="0"/>
              <a:t>Boost to </a:t>
            </a:r>
            <a:r>
              <a:rPr lang="fr-BE" sz="1800" b="1" dirty="0" err="1"/>
              <a:t>productivity</a:t>
            </a:r>
            <a:r>
              <a:rPr lang="fr-BE" sz="1800" b="1" dirty="0"/>
              <a:t> and innovation </a:t>
            </a:r>
            <a:r>
              <a:rPr lang="fr-BE" sz="1800" dirty="0"/>
              <a:t>(</a:t>
            </a:r>
            <a:r>
              <a:rPr lang="fr-BE" sz="1800" dirty="0" err="1"/>
              <a:t>within</a:t>
            </a:r>
            <a:r>
              <a:rPr lang="fr-BE" sz="1800" dirty="0"/>
              <a:t> </a:t>
            </a:r>
            <a:r>
              <a:rPr lang="fr-BE" sz="1800" dirty="0" err="1"/>
              <a:t>firms</a:t>
            </a:r>
            <a:r>
              <a:rPr lang="fr-BE" sz="1800" dirty="0"/>
              <a:t>) </a:t>
            </a:r>
            <a:endParaRPr lang="en-IE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09EA59-6D20-0F27-0CA5-F8189922221B}"/>
              </a:ext>
            </a:extLst>
          </p:cNvPr>
          <p:cNvSpPr txBox="1"/>
          <p:nvPr/>
        </p:nvSpPr>
        <p:spPr>
          <a:xfrm>
            <a:off x="7837139" y="5497027"/>
            <a:ext cx="1904964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800" dirty="0" err="1"/>
              <a:t>Faster</a:t>
            </a:r>
            <a:r>
              <a:rPr lang="fr-BE" sz="1800" dirty="0"/>
              <a:t> </a:t>
            </a:r>
            <a:r>
              <a:rPr lang="fr-BE" sz="1800" b="1" dirty="0" err="1"/>
              <a:t>reallocation</a:t>
            </a:r>
            <a:r>
              <a:rPr lang="fr-BE" sz="1800" b="1" dirty="0"/>
              <a:t> of </a:t>
            </a:r>
            <a:r>
              <a:rPr lang="fr-BE" sz="1800" b="1" dirty="0" err="1"/>
              <a:t>resources</a:t>
            </a:r>
            <a:r>
              <a:rPr lang="fr-BE" sz="1800" b="1" dirty="0"/>
              <a:t> </a:t>
            </a:r>
            <a:r>
              <a:rPr lang="fr-BE" sz="1800" dirty="0" err="1"/>
              <a:t>between</a:t>
            </a:r>
            <a:r>
              <a:rPr lang="fr-BE" sz="1800" dirty="0"/>
              <a:t> </a:t>
            </a:r>
            <a:r>
              <a:rPr lang="fr-BE" sz="1800" dirty="0" err="1"/>
              <a:t>firms</a:t>
            </a:r>
            <a:endParaRPr lang="en-IE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90BAD4-A655-E764-21E9-E99D2A9BD3B7}"/>
              </a:ext>
            </a:extLst>
          </p:cNvPr>
          <p:cNvSpPr txBox="1"/>
          <p:nvPr/>
        </p:nvSpPr>
        <p:spPr>
          <a:xfrm>
            <a:off x="10925175" y="3863106"/>
            <a:ext cx="1062278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800" dirty="0"/>
              <a:t>More and </a:t>
            </a:r>
            <a:r>
              <a:rPr lang="fr-BE" sz="1800" dirty="0" err="1"/>
              <a:t>better</a:t>
            </a:r>
            <a:r>
              <a:rPr lang="fr-BE" sz="1800" dirty="0"/>
              <a:t> </a:t>
            </a:r>
            <a:r>
              <a:rPr lang="fr-BE" sz="1800" b="1" dirty="0"/>
              <a:t>jobs</a:t>
            </a:r>
            <a:endParaRPr lang="en-IE" sz="18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CA2786-6550-09E0-1875-B97768E98A6D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526552" y="2567910"/>
            <a:ext cx="3301926" cy="1122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60EC2AE-A2DE-AE8E-47EA-E35217662E40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3153294" y="2640617"/>
            <a:ext cx="2076628" cy="1020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8D03C0-2B1A-E74E-68C4-D219B638A008}"/>
              </a:ext>
            </a:extLst>
          </p:cNvPr>
          <p:cNvCxnSpPr>
            <a:stCxn id="9" idx="2"/>
          </p:cNvCxnSpPr>
          <p:nvPr/>
        </p:nvCxnSpPr>
        <p:spPr>
          <a:xfrm>
            <a:off x="5486861" y="2640617"/>
            <a:ext cx="609139" cy="1020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690A54C-B09A-4B1A-45C0-227CCA6D3FAD}"/>
              </a:ext>
            </a:extLst>
          </p:cNvPr>
          <p:cNvCxnSpPr/>
          <p:nvPr/>
        </p:nvCxnSpPr>
        <p:spPr>
          <a:xfrm flipH="1">
            <a:off x="6835698" y="3194615"/>
            <a:ext cx="1301904" cy="466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0821373-EC70-F049-AD2E-D035856E3236}"/>
              </a:ext>
            </a:extLst>
          </p:cNvPr>
          <p:cNvCxnSpPr/>
          <p:nvPr/>
        </p:nvCxnSpPr>
        <p:spPr>
          <a:xfrm flipH="1">
            <a:off x="7909580" y="3212048"/>
            <a:ext cx="2593096" cy="478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FF2C057-85AF-6E98-9D45-83E4A22A35DD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2057973" y="4349598"/>
            <a:ext cx="2770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D57E847-B3AC-5963-B363-1DA22268B7DE}"/>
              </a:ext>
            </a:extLst>
          </p:cNvPr>
          <p:cNvCxnSpPr>
            <a:cxnSpLocks/>
          </p:cNvCxnSpPr>
          <p:nvPr/>
        </p:nvCxnSpPr>
        <p:spPr>
          <a:xfrm flipH="1">
            <a:off x="3163718" y="4811263"/>
            <a:ext cx="1796282" cy="252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B3FC102-E3E5-84F9-CDBC-7251B00ABDA2}"/>
              </a:ext>
            </a:extLst>
          </p:cNvPr>
          <p:cNvCxnSpPr>
            <a:endCxn id="15" idx="0"/>
          </p:cNvCxnSpPr>
          <p:nvPr/>
        </p:nvCxnSpPr>
        <p:spPr>
          <a:xfrm flipH="1">
            <a:off x="4297812" y="4981895"/>
            <a:ext cx="637300" cy="65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EE246DF-9CCA-AE12-178E-09AFDFB1521B}"/>
              </a:ext>
            </a:extLst>
          </p:cNvPr>
          <p:cNvCxnSpPr>
            <a:endCxn id="16" idx="0"/>
          </p:cNvCxnSpPr>
          <p:nvPr/>
        </p:nvCxnSpPr>
        <p:spPr>
          <a:xfrm>
            <a:off x="6154205" y="4937464"/>
            <a:ext cx="436830" cy="593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816E820-2FFA-4434-DD46-608984397782}"/>
              </a:ext>
            </a:extLst>
          </p:cNvPr>
          <p:cNvCxnSpPr>
            <a:endCxn id="17" idx="0"/>
          </p:cNvCxnSpPr>
          <p:nvPr/>
        </p:nvCxnSpPr>
        <p:spPr>
          <a:xfrm>
            <a:off x="6950820" y="4890477"/>
            <a:ext cx="1838801" cy="606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3DA1E9C-9B1C-29D4-3C34-CF2686DFFB3A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7917943" y="4290313"/>
            <a:ext cx="3007232" cy="172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B3660E9-A431-6C6C-E414-1836DA8679AB}"/>
              </a:ext>
            </a:extLst>
          </p:cNvPr>
          <p:cNvSpPr txBox="1"/>
          <p:nvPr/>
        </p:nvSpPr>
        <p:spPr>
          <a:xfrm>
            <a:off x="10028663" y="5234292"/>
            <a:ext cx="1501698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800" b="1" dirty="0" err="1"/>
              <a:t>Resilience</a:t>
            </a:r>
            <a:endParaRPr lang="fr-BE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err="1"/>
              <a:t>supply</a:t>
            </a:r>
            <a:r>
              <a:rPr lang="fr-BE" sz="1800" dirty="0"/>
              <a:t> </a:t>
            </a:r>
            <a:r>
              <a:rPr lang="fr-BE" sz="1800" dirty="0" err="1"/>
              <a:t>chains</a:t>
            </a:r>
            <a:endParaRPr lang="fr-B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err="1"/>
              <a:t>shocks</a:t>
            </a:r>
            <a:endParaRPr lang="fr-BE" sz="18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7516319-A7F7-87E4-A6CA-FC2E82788C39}"/>
              </a:ext>
            </a:extLst>
          </p:cNvPr>
          <p:cNvCxnSpPr>
            <a:cxnSpLocks/>
          </p:cNvCxnSpPr>
          <p:nvPr/>
        </p:nvCxnSpPr>
        <p:spPr>
          <a:xfrm>
            <a:off x="7909580" y="4638907"/>
            <a:ext cx="1990820" cy="512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280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CE3961-18F8-C6B0-389B-7CCCA69DBB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28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92A397-B11D-388D-9CEA-DC08C7F6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Implication for EU </a:t>
            </a:r>
            <a:r>
              <a:rPr lang="fr-BE" b="1" dirty="0" err="1"/>
              <a:t>competitiveness</a:t>
            </a:r>
            <a:r>
              <a:rPr lang="fr-BE" b="1" dirty="0"/>
              <a:t> </a:t>
            </a:r>
            <a:r>
              <a:rPr lang="fr-BE" b="1" dirty="0" err="1"/>
              <a:t>policies</a:t>
            </a:r>
            <a:endParaRPr lang="en-IE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E5295-48FB-C7E8-DCEF-42ABABA86F79}"/>
              </a:ext>
            </a:extLst>
          </p:cNvPr>
          <p:cNvSpPr txBox="1"/>
          <p:nvPr/>
        </p:nvSpPr>
        <p:spPr>
          <a:xfrm>
            <a:off x="881205" y="1354316"/>
            <a:ext cx="10429590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1800" b="1" dirty="0" err="1">
                <a:latin typeface="+mj-lt"/>
              </a:rPr>
              <a:t>Strengthening</a:t>
            </a:r>
            <a:r>
              <a:rPr lang="fr-BE" sz="1800" b="1" dirty="0">
                <a:latin typeface="+mj-lt"/>
              </a:rPr>
              <a:t> </a:t>
            </a:r>
            <a:r>
              <a:rPr lang="fr-BE" sz="1800" b="1" dirty="0" err="1">
                <a:latin typeface="+mj-lt"/>
              </a:rPr>
              <a:t>competition</a:t>
            </a:r>
            <a:r>
              <a:rPr lang="fr-BE" sz="1800" dirty="0">
                <a:latin typeface="+mj-lt"/>
              </a:rPr>
              <a:t> =  </a:t>
            </a:r>
            <a:r>
              <a:rPr lang="fr-BE" sz="1800" b="1" dirty="0">
                <a:latin typeface="+mj-lt"/>
              </a:rPr>
              <a:t>key </a:t>
            </a:r>
            <a:r>
              <a:rPr lang="fr-BE" sz="1800" b="1" dirty="0" err="1">
                <a:latin typeface="+mj-lt"/>
              </a:rPr>
              <a:t>pillar</a:t>
            </a:r>
            <a:r>
              <a:rPr lang="fr-BE" sz="1800" b="1" dirty="0">
                <a:latin typeface="+mj-lt"/>
              </a:rPr>
              <a:t> of the </a:t>
            </a:r>
            <a:r>
              <a:rPr lang="fr-BE" sz="1800" b="1" dirty="0" err="1">
                <a:latin typeface="+mj-lt"/>
              </a:rPr>
              <a:t>overall</a:t>
            </a:r>
            <a:r>
              <a:rPr lang="fr-BE" sz="1800" b="1" dirty="0">
                <a:latin typeface="+mj-lt"/>
              </a:rPr>
              <a:t> </a:t>
            </a:r>
            <a:r>
              <a:rPr lang="fr-BE" sz="1800" b="1" dirty="0" err="1">
                <a:latin typeface="+mj-lt"/>
              </a:rPr>
              <a:t>competitiveness</a:t>
            </a:r>
            <a:r>
              <a:rPr lang="fr-BE" sz="1800" b="1" dirty="0">
                <a:latin typeface="+mj-lt"/>
              </a:rPr>
              <a:t> </a:t>
            </a:r>
            <a:r>
              <a:rPr lang="fr-BE" sz="1800" b="1" dirty="0" err="1">
                <a:latin typeface="+mj-lt"/>
              </a:rPr>
              <a:t>strategy</a:t>
            </a:r>
            <a:endParaRPr lang="fr-BE" sz="1800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1800" dirty="0">
                <a:latin typeface="+mj-lt"/>
              </a:rPr>
              <a:t>The </a:t>
            </a:r>
            <a:r>
              <a:rPr lang="fr-BE" sz="1800" dirty="0" err="1">
                <a:latin typeface="+mj-lt"/>
              </a:rPr>
              <a:t>EU’s</a:t>
            </a:r>
            <a:r>
              <a:rPr lang="fr-BE" sz="1800" dirty="0">
                <a:latin typeface="+mj-lt"/>
              </a:rPr>
              <a:t> </a:t>
            </a:r>
            <a:r>
              <a:rPr lang="fr-BE" sz="1800" b="1" dirty="0">
                <a:latin typeface="+mj-lt"/>
              </a:rPr>
              <a:t>main global </a:t>
            </a:r>
            <a:r>
              <a:rPr lang="fr-BE" sz="1800" b="1" dirty="0" err="1">
                <a:latin typeface="+mj-lt"/>
              </a:rPr>
              <a:t>rivals</a:t>
            </a:r>
            <a:r>
              <a:rPr lang="fr-BE" sz="1800" b="1" dirty="0">
                <a:latin typeface="+mj-lt"/>
              </a:rPr>
              <a:t>  US and China </a:t>
            </a:r>
            <a:r>
              <a:rPr lang="fr-BE" sz="1800" dirty="0" err="1">
                <a:latin typeface="+mj-lt"/>
              </a:rPr>
              <a:t>also</a:t>
            </a:r>
            <a:r>
              <a:rPr lang="fr-BE" sz="1800" dirty="0">
                <a:latin typeface="+mj-lt"/>
              </a:rPr>
              <a:t> </a:t>
            </a:r>
            <a:r>
              <a:rPr lang="fr-BE" sz="1800" dirty="0" err="1">
                <a:latin typeface="+mj-lt"/>
              </a:rPr>
              <a:t>rely</a:t>
            </a:r>
            <a:r>
              <a:rPr lang="fr-BE" sz="1800" dirty="0">
                <a:latin typeface="+mj-lt"/>
              </a:rPr>
              <a:t> on effective </a:t>
            </a:r>
            <a:r>
              <a:rPr lang="fr-BE" sz="1800" dirty="0" err="1">
                <a:latin typeface="+mj-lt"/>
              </a:rPr>
              <a:t>competition</a:t>
            </a:r>
            <a:r>
              <a:rPr lang="fr-BE" sz="1800" dirty="0">
                <a:latin typeface="+mj-lt"/>
              </a:rPr>
              <a:t> as a </a:t>
            </a:r>
            <a:r>
              <a:rPr lang="fr-BE" sz="1800" dirty="0" err="1">
                <a:latin typeface="+mj-lt"/>
              </a:rPr>
              <a:t>fundamental</a:t>
            </a:r>
            <a:r>
              <a:rPr lang="fr-BE" sz="1800" dirty="0">
                <a:latin typeface="+mj-lt"/>
              </a:rPr>
              <a:t> driver/</a:t>
            </a:r>
            <a:r>
              <a:rPr lang="fr-BE" sz="1800" dirty="0" err="1">
                <a:latin typeface="+mj-lt"/>
              </a:rPr>
              <a:t>pillar</a:t>
            </a:r>
            <a:r>
              <a:rPr lang="fr-BE" sz="1800" dirty="0">
                <a:latin typeface="+mj-lt"/>
              </a:rPr>
              <a:t> of </a:t>
            </a:r>
            <a:r>
              <a:rPr lang="fr-BE" sz="1800" dirty="0" err="1">
                <a:latin typeface="+mj-lt"/>
              </a:rPr>
              <a:t>their</a:t>
            </a:r>
            <a:r>
              <a:rPr lang="fr-BE" sz="1800" dirty="0">
                <a:latin typeface="+mj-lt"/>
              </a:rPr>
              <a:t> </a:t>
            </a:r>
            <a:r>
              <a:rPr lang="fr-BE" sz="1800" dirty="0" err="1">
                <a:latin typeface="+mj-lt"/>
              </a:rPr>
              <a:t>competitiveness</a:t>
            </a:r>
            <a:r>
              <a:rPr lang="fr-BE" sz="1800" dirty="0">
                <a:latin typeface="+mj-lt"/>
              </a:rPr>
              <a:t> </a:t>
            </a:r>
            <a:r>
              <a:rPr lang="fr-BE" sz="1800" dirty="0" err="1">
                <a:latin typeface="+mj-lt"/>
              </a:rPr>
              <a:t>strategies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801A90-2F98-4100-13E3-3248D47EBB8C}"/>
              </a:ext>
            </a:extLst>
          </p:cNvPr>
          <p:cNvSpPr txBox="1"/>
          <p:nvPr/>
        </p:nvSpPr>
        <p:spPr>
          <a:xfrm>
            <a:off x="3228852" y="2494105"/>
            <a:ext cx="5384807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BE" sz="1800" dirty="0"/>
              <a:t>1. </a:t>
            </a:r>
            <a:r>
              <a:rPr lang="fr-BE" sz="1800" dirty="0" err="1"/>
              <a:t>Pro-competitive</a:t>
            </a:r>
            <a:r>
              <a:rPr lang="fr-BE" sz="1800" dirty="0"/>
              <a:t> </a:t>
            </a:r>
            <a:r>
              <a:rPr lang="fr-BE" sz="1800" b="1" dirty="0" err="1"/>
              <a:t>regulatory</a:t>
            </a:r>
            <a:r>
              <a:rPr lang="fr-BE" sz="1800" b="1" dirty="0"/>
              <a:t> </a:t>
            </a:r>
            <a:r>
              <a:rPr lang="fr-BE" sz="1800" b="1" dirty="0" err="1"/>
              <a:t>reforrm</a:t>
            </a:r>
            <a:endParaRPr lang="fr-BE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err="1"/>
              <a:t>Regulatory</a:t>
            </a:r>
            <a:r>
              <a:rPr lang="fr-BE" sz="1800" dirty="0"/>
              <a:t>/</a:t>
            </a:r>
            <a:r>
              <a:rPr lang="fr-BE" sz="1800" dirty="0" err="1"/>
              <a:t>bureaucratic</a:t>
            </a:r>
            <a:r>
              <a:rPr lang="fr-BE" sz="1800" dirty="0"/>
              <a:t> </a:t>
            </a:r>
            <a:r>
              <a:rPr lang="fr-BE" sz="1800" dirty="0" err="1"/>
              <a:t>barriers</a:t>
            </a:r>
            <a:r>
              <a:rPr lang="fr-BE" sz="1800" dirty="0"/>
              <a:t> to entry/exit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err="1"/>
              <a:t>Whole</a:t>
            </a:r>
            <a:r>
              <a:rPr lang="fr-BE" sz="1800" dirty="0"/>
              <a:t> of </a:t>
            </a:r>
            <a:r>
              <a:rPr lang="fr-BE" sz="1800" dirty="0" err="1"/>
              <a:t>government</a:t>
            </a:r>
            <a:r>
              <a:rPr lang="fr-BE" sz="1800" dirty="0"/>
              <a:t> </a:t>
            </a:r>
            <a:r>
              <a:rPr lang="fr-BE" sz="1800" dirty="0" err="1"/>
              <a:t>approach</a:t>
            </a:r>
            <a:r>
              <a:rPr lang="fr-BE" sz="1800" dirty="0"/>
              <a:t> to </a:t>
            </a:r>
            <a:r>
              <a:rPr lang="fr-BE" sz="1800" dirty="0" err="1"/>
              <a:t>competition</a:t>
            </a:r>
            <a:r>
              <a:rPr lang="fr-BE" sz="1800" dirty="0"/>
              <a:t> ?</a:t>
            </a:r>
            <a:endParaRPr lang="en-IE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1FAF6-29A0-312D-F96F-1C9AE1603172}"/>
              </a:ext>
            </a:extLst>
          </p:cNvPr>
          <p:cNvSpPr txBox="1"/>
          <p:nvPr/>
        </p:nvSpPr>
        <p:spPr>
          <a:xfrm>
            <a:off x="8709102" y="3429000"/>
            <a:ext cx="3044281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800" b="1" dirty="0"/>
              <a:t>2. Single </a:t>
            </a:r>
            <a:r>
              <a:rPr lang="fr-BE" sz="1800" b="1" dirty="0" err="1"/>
              <a:t>market</a:t>
            </a:r>
            <a:r>
              <a:rPr lang="fr-BE" sz="1800" b="1" dirty="0"/>
              <a:t> </a:t>
            </a:r>
            <a:r>
              <a:rPr lang="fr-BE" sz="1800" b="1" dirty="0" err="1"/>
              <a:t>reform</a:t>
            </a:r>
            <a:r>
              <a:rPr lang="fr-BE" sz="1800" b="1" dirty="0"/>
              <a:t> </a:t>
            </a:r>
            <a:r>
              <a:rPr lang="fr-BE" sz="1800" dirty="0" err="1"/>
              <a:t>boosting</a:t>
            </a:r>
            <a:r>
              <a:rPr lang="fr-BE" sz="1800" dirty="0"/>
              <a:t> </a:t>
            </a:r>
            <a:r>
              <a:rPr lang="fr-BE" sz="1800" b="1" dirty="0" err="1"/>
              <a:t>scale</a:t>
            </a:r>
            <a:r>
              <a:rPr lang="fr-BE" sz="1800" b="1" dirty="0"/>
              <a:t> </a:t>
            </a:r>
            <a:r>
              <a:rPr lang="fr-BE" sz="1800" b="1" i="1" dirty="0"/>
              <a:t>and</a:t>
            </a:r>
            <a:r>
              <a:rPr lang="fr-BE" sz="1800" b="1" dirty="0"/>
              <a:t> </a:t>
            </a:r>
            <a:r>
              <a:rPr lang="fr-BE" sz="1800" b="1" dirty="0" err="1"/>
              <a:t>competition</a:t>
            </a:r>
            <a:r>
              <a:rPr lang="fr-BE" sz="18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/>
              <a:t>Energy, Finance, </a:t>
            </a:r>
            <a:r>
              <a:rPr lang="fr-BE" sz="1800" dirty="0" err="1"/>
              <a:t>Telecoms</a:t>
            </a:r>
            <a:endParaRPr lang="fr-B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/>
              <a:t>Services</a:t>
            </a:r>
            <a:endParaRPr lang="en-IE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52FFE2-F8D2-715A-32B8-835A02D66048}"/>
              </a:ext>
            </a:extLst>
          </p:cNvPr>
          <p:cNvSpPr txBox="1"/>
          <p:nvPr/>
        </p:nvSpPr>
        <p:spPr>
          <a:xfrm>
            <a:off x="6807821" y="5328054"/>
            <a:ext cx="304428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800" b="1" dirty="0"/>
              <a:t>3. Effective </a:t>
            </a:r>
            <a:r>
              <a:rPr lang="fr-BE" sz="1800" b="1" dirty="0" err="1"/>
              <a:t>competition</a:t>
            </a:r>
            <a:r>
              <a:rPr lang="fr-BE" sz="1800" b="1" dirty="0"/>
              <a:t> </a:t>
            </a:r>
            <a:r>
              <a:rPr lang="fr-BE" sz="1800" b="1" dirty="0" err="1"/>
              <a:t>policy</a:t>
            </a:r>
            <a:r>
              <a:rPr lang="fr-BE" sz="1800" b="1" dirty="0"/>
              <a:t>  </a:t>
            </a:r>
            <a:r>
              <a:rPr lang="fr-BE" sz="1800" b="1" dirty="0" err="1"/>
              <a:t>enforcement</a:t>
            </a:r>
            <a:r>
              <a:rPr lang="fr-BE" sz="1800" b="1" dirty="0"/>
              <a:t> </a:t>
            </a:r>
            <a:r>
              <a:rPr lang="fr-BE" sz="1800" dirty="0" err="1"/>
              <a:t>supportive</a:t>
            </a:r>
            <a:r>
              <a:rPr lang="fr-BE" sz="1800" dirty="0"/>
              <a:t> of </a:t>
            </a:r>
            <a:r>
              <a:rPr lang="fr-BE" sz="1800" dirty="0" err="1"/>
              <a:t>competitiveness</a:t>
            </a:r>
            <a:r>
              <a:rPr lang="fr-BE" sz="1800" dirty="0"/>
              <a:t> (</a:t>
            </a:r>
            <a:r>
              <a:rPr lang="fr-BE" sz="1800" dirty="0" err="1"/>
              <a:t>next</a:t>
            </a:r>
            <a:r>
              <a:rPr lang="fr-BE" sz="1800" dirty="0"/>
              <a:t> slide)</a:t>
            </a:r>
            <a:endParaRPr lang="en-IE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B7B3AD-0A14-A003-E7E1-68142F0B5905}"/>
              </a:ext>
            </a:extLst>
          </p:cNvPr>
          <p:cNvSpPr txBox="1"/>
          <p:nvPr/>
        </p:nvSpPr>
        <p:spPr>
          <a:xfrm>
            <a:off x="2442117" y="5328054"/>
            <a:ext cx="4224233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r-BE" sz="1800" dirty="0"/>
              <a:t>4. A </a:t>
            </a:r>
            <a:r>
              <a:rPr lang="fr-BE" sz="1800" b="1" dirty="0" err="1"/>
              <a:t>pro-competitive</a:t>
            </a:r>
            <a:r>
              <a:rPr lang="fr-BE" sz="1800" b="1" dirty="0"/>
              <a:t> </a:t>
            </a:r>
            <a:r>
              <a:rPr lang="fr-BE" sz="1800" b="1" dirty="0" err="1"/>
              <a:t>industrial</a:t>
            </a:r>
            <a:r>
              <a:rPr lang="fr-BE" sz="1800" b="1" dirty="0"/>
              <a:t> </a:t>
            </a:r>
            <a:r>
              <a:rPr lang="fr-BE" sz="1800" b="1" dirty="0" err="1"/>
              <a:t>policy</a:t>
            </a:r>
            <a:endParaRPr lang="fr-BE" sz="1800" b="1" dirty="0"/>
          </a:p>
          <a:p>
            <a:r>
              <a:rPr lang="fr-BE" sz="1800" dirty="0"/>
              <a:t>Boosts </a:t>
            </a:r>
            <a:r>
              <a:rPr lang="fr-BE" sz="1800" dirty="0" err="1"/>
              <a:t>contestability</a:t>
            </a:r>
            <a:r>
              <a:rPr lang="fr-BE" sz="1800" dirty="0"/>
              <a:t> </a:t>
            </a:r>
            <a:r>
              <a:rPr lang="fr-BE" sz="1800" dirty="0" err="1"/>
              <a:t>where</a:t>
            </a:r>
            <a:r>
              <a:rPr lang="fr-BE" sz="1800" dirty="0"/>
              <a:t> possible</a:t>
            </a:r>
          </a:p>
          <a:p>
            <a:r>
              <a:rPr lang="fr-BE" sz="1800" dirty="0" err="1"/>
              <a:t>Does</a:t>
            </a:r>
            <a:r>
              <a:rPr lang="fr-BE" sz="1800" dirty="0"/>
              <a:t> not </a:t>
            </a:r>
            <a:r>
              <a:rPr lang="fr-BE" sz="1800" dirty="0" err="1"/>
              <a:t>distort</a:t>
            </a:r>
            <a:r>
              <a:rPr lang="fr-BE" sz="1800" dirty="0"/>
              <a:t> </a:t>
            </a:r>
            <a:r>
              <a:rPr lang="fr-BE" sz="1800" dirty="0" err="1"/>
              <a:t>competition</a:t>
            </a:r>
            <a:r>
              <a:rPr lang="fr-BE" sz="1800" dirty="0"/>
              <a:t> </a:t>
            </a:r>
            <a:r>
              <a:rPr lang="fr-BE" sz="1800" dirty="0" err="1"/>
              <a:t>further</a:t>
            </a:r>
            <a:endParaRPr lang="en-IE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250A9B-8A9E-3676-DF2A-EFB6B309D9E6}"/>
              </a:ext>
            </a:extLst>
          </p:cNvPr>
          <p:cNvSpPr txBox="1"/>
          <p:nvPr/>
        </p:nvSpPr>
        <p:spPr>
          <a:xfrm>
            <a:off x="881205" y="3429000"/>
            <a:ext cx="1877122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800" dirty="0"/>
              <a:t>5. </a:t>
            </a:r>
            <a:r>
              <a:rPr lang="fr-BE" sz="1800" dirty="0" err="1"/>
              <a:t>Ambitious</a:t>
            </a:r>
            <a:r>
              <a:rPr lang="fr-BE" sz="1800" dirty="0"/>
              <a:t> and </a:t>
            </a:r>
            <a:r>
              <a:rPr lang="fr-BE" sz="1800" dirty="0" err="1"/>
              <a:t>robust</a:t>
            </a:r>
            <a:r>
              <a:rPr lang="fr-BE" sz="1800" dirty="0"/>
              <a:t> </a:t>
            </a:r>
            <a:r>
              <a:rPr lang="fr-BE" sz="1800" b="1" dirty="0" err="1"/>
              <a:t>trade</a:t>
            </a:r>
            <a:r>
              <a:rPr lang="fr-BE" sz="1800" b="1" dirty="0"/>
              <a:t> </a:t>
            </a:r>
            <a:r>
              <a:rPr lang="fr-BE" sz="1800" b="1" dirty="0" err="1"/>
              <a:t>policy</a:t>
            </a:r>
            <a:r>
              <a:rPr lang="fr-BE" sz="1800" dirty="0"/>
              <a:t> </a:t>
            </a:r>
            <a:r>
              <a:rPr lang="fr-BE" sz="1800" dirty="0" err="1"/>
              <a:t>keeping</a:t>
            </a:r>
            <a:r>
              <a:rPr lang="fr-BE" sz="1800" dirty="0"/>
              <a:t> </a:t>
            </a:r>
            <a:r>
              <a:rPr lang="fr-BE" sz="1800" dirty="0" err="1"/>
              <a:t>markets</a:t>
            </a:r>
            <a:r>
              <a:rPr lang="fr-BE" sz="1800" dirty="0"/>
              <a:t> open</a:t>
            </a:r>
            <a:endParaRPr lang="en-IE" sz="18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A83669-24F7-F19A-1855-4DAEF73785FB}"/>
              </a:ext>
            </a:extLst>
          </p:cNvPr>
          <p:cNvCxnSpPr/>
          <p:nvPr/>
        </p:nvCxnSpPr>
        <p:spPr>
          <a:xfrm>
            <a:off x="8709102" y="2888166"/>
            <a:ext cx="936703" cy="390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3FFE9C-E749-A191-DCBA-102A94E8600F}"/>
              </a:ext>
            </a:extLst>
          </p:cNvPr>
          <p:cNvCxnSpPr>
            <a:endCxn id="7" idx="3"/>
          </p:cNvCxnSpPr>
          <p:nvPr/>
        </p:nvCxnSpPr>
        <p:spPr>
          <a:xfrm flipH="1">
            <a:off x="9852103" y="5183326"/>
            <a:ext cx="696951" cy="744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952D81-AC91-D804-EA46-B566494415D4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6666350" y="5789719"/>
            <a:ext cx="466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CB69BEC-98B4-E7B4-7CCE-DC6E754B4284}"/>
              </a:ext>
            </a:extLst>
          </p:cNvPr>
          <p:cNvCxnSpPr>
            <a:endCxn id="11" idx="2"/>
          </p:cNvCxnSpPr>
          <p:nvPr/>
        </p:nvCxnSpPr>
        <p:spPr>
          <a:xfrm flipH="1" flipV="1">
            <a:off x="1819766" y="4906328"/>
            <a:ext cx="622351" cy="758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CED8AD-D900-FC73-04E4-BBD9DA5B952D}"/>
              </a:ext>
            </a:extLst>
          </p:cNvPr>
          <p:cNvCxnSpPr/>
          <p:nvPr/>
        </p:nvCxnSpPr>
        <p:spPr>
          <a:xfrm flipV="1">
            <a:off x="1642946" y="2888166"/>
            <a:ext cx="1513332" cy="529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254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AB64F6-0A06-B2BA-AF92-B404EFF63A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29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2F4DEB-FB24-B7C5-6251-BE153FED3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613" y="146782"/>
            <a:ext cx="10515600" cy="782357"/>
          </a:xfrm>
        </p:spPr>
        <p:txBody>
          <a:bodyPr/>
          <a:lstStyle/>
          <a:p>
            <a:r>
              <a:rPr lang="fr-BE" b="1" dirty="0"/>
              <a:t>Implications for </a:t>
            </a:r>
            <a:r>
              <a:rPr lang="fr-BE" b="1" dirty="0" err="1"/>
              <a:t>competition</a:t>
            </a:r>
            <a:r>
              <a:rPr lang="fr-BE" b="1" dirty="0"/>
              <a:t> </a:t>
            </a:r>
            <a:r>
              <a:rPr lang="fr-BE" b="1" dirty="0" err="1"/>
              <a:t>policy</a:t>
            </a:r>
            <a:endParaRPr lang="en-IE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0AE539-833C-B54E-2D8C-35912F158F10}"/>
              </a:ext>
            </a:extLst>
          </p:cNvPr>
          <p:cNvSpPr txBox="1"/>
          <p:nvPr/>
        </p:nvSpPr>
        <p:spPr>
          <a:xfrm>
            <a:off x="839397" y="4972784"/>
            <a:ext cx="512826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BE" sz="1800" dirty="0" err="1"/>
              <a:t>Increasing</a:t>
            </a:r>
            <a:r>
              <a:rPr lang="fr-BE" sz="1800" dirty="0"/>
              <a:t> </a:t>
            </a:r>
            <a:r>
              <a:rPr lang="fr-BE" sz="1800" b="1" dirty="0"/>
              <a:t>speed of change </a:t>
            </a:r>
            <a:r>
              <a:rPr lang="fr-BE" sz="1800" dirty="0"/>
              <a:t>and </a:t>
            </a:r>
            <a:r>
              <a:rPr lang="fr-BE" sz="1800" dirty="0" err="1"/>
              <a:t>increasing</a:t>
            </a:r>
            <a:r>
              <a:rPr lang="fr-BE" sz="1800" dirty="0"/>
              <a:t> </a:t>
            </a:r>
            <a:r>
              <a:rPr lang="fr-BE" sz="1800" b="1" dirty="0" err="1"/>
              <a:t>complexity</a:t>
            </a:r>
            <a:r>
              <a:rPr lang="fr-BE" sz="1800" b="1" dirty="0"/>
              <a:t> </a:t>
            </a:r>
            <a:r>
              <a:rPr lang="fr-BE" sz="1800" dirty="0"/>
              <a:t>of </a:t>
            </a:r>
            <a:r>
              <a:rPr lang="fr-BE" sz="1800" dirty="0" err="1"/>
              <a:t>markets</a:t>
            </a:r>
            <a:endParaRPr lang="en-IE" sz="18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47E3782-625D-9EC1-08DC-C96098DEE77E}"/>
              </a:ext>
            </a:extLst>
          </p:cNvPr>
          <p:cNvSpPr/>
          <p:nvPr/>
        </p:nvSpPr>
        <p:spPr>
          <a:xfrm>
            <a:off x="6205464" y="2610799"/>
            <a:ext cx="658384" cy="12768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D4E0CD-4773-91B9-433F-CFD292379B9E}"/>
              </a:ext>
            </a:extLst>
          </p:cNvPr>
          <p:cNvSpPr txBox="1"/>
          <p:nvPr/>
        </p:nvSpPr>
        <p:spPr>
          <a:xfrm>
            <a:off x="7101654" y="1108354"/>
            <a:ext cx="4663440" cy="532453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r-BE" sz="2000" dirty="0"/>
              <a:t>Be </a:t>
            </a:r>
            <a:r>
              <a:rPr lang="fr-BE" sz="2000" dirty="0" err="1"/>
              <a:t>even</a:t>
            </a:r>
            <a:r>
              <a:rPr lang="fr-BE" sz="2000" dirty="0"/>
              <a:t> </a:t>
            </a:r>
            <a:r>
              <a:rPr lang="fr-BE" sz="2000" b="1" dirty="0"/>
              <a:t>more vigilant</a:t>
            </a:r>
            <a:r>
              <a:rPr lang="fr-BE" sz="2000" dirty="0"/>
              <a:t> </a:t>
            </a:r>
            <a:r>
              <a:rPr lang="fr-BE" sz="2000" dirty="0" err="1"/>
              <a:t>than</a:t>
            </a:r>
            <a:r>
              <a:rPr lang="fr-BE" sz="2000" dirty="0"/>
              <a:t> in the </a:t>
            </a:r>
            <a:r>
              <a:rPr lang="fr-BE" sz="2000" dirty="0" err="1"/>
              <a:t>past</a:t>
            </a:r>
            <a:endParaRPr lang="fr-BE" sz="2000" dirty="0"/>
          </a:p>
          <a:p>
            <a:pPr marL="457200" indent="-457200" algn="just">
              <a:buFont typeface="+mj-lt"/>
              <a:buAutoNum type="arabicPeriod"/>
            </a:pPr>
            <a:r>
              <a:rPr lang="fr-BE" sz="2000" b="1" dirty="0"/>
              <a:t>Continue to </a:t>
            </a:r>
            <a:r>
              <a:rPr lang="fr-BE" sz="2000" b="1" dirty="0" err="1"/>
              <a:t>evolve</a:t>
            </a:r>
            <a:r>
              <a:rPr lang="fr-BE" sz="2000" b="1" dirty="0"/>
              <a:t> and </a:t>
            </a:r>
            <a:r>
              <a:rPr lang="fr-BE" sz="2000" b="1" dirty="0" err="1"/>
              <a:t>adapt</a:t>
            </a:r>
            <a:r>
              <a:rPr lang="fr-BE" sz="2000" dirty="0"/>
              <a:t> to </a:t>
            </a:r>
            <a:r>
              <a:rPr lang="fr-BE" sz="2000" dirty="0" err="1"/>
              <a:t>changing</a:t>
            </a:r>
            <a:r>
              <a:rPr lang="fr-BE" sz="2000" dirty="0"/>
              <a:t> </a:t>
            </a:r>
            <a:r>
              <a:rPr lang="fr-BE" sz="2000" dirty="0" err="1"/>
              <a:t>environment</a:t>
            </a:r>
            <a:r>
              <a:rPr lang="fr-BE" sz="2000" dirty="0"/>
              <a:t> (1) more </a:t>
            </a:r>
            <a:r>
              <a:rPr lang="fr-BE" sz="2000" dirty="0" err="1"/>
              <a:t>markets</a:t>
            </a:r>
            <a:r>
              <a:rPr lang="fr-BE" sz="2000" dirty="0"/>
              <a:t> </a:t>
            </a:r>
            <a:r>
              <a:rPr lang="fr-BE" sz="2000" dirty="0" err="1"/>
              <a:t>with</a:t>
            </a:r>
            <a:r>
              <a:rPr lang="fr-BE" sz="2000" dirty="0"/>
              <a:t> </a:t>
            </a:r>
            <a:r>
              <a:rPr lang="fr-BE" sz="2000" dirty="0" err="1"/>
              <a:t>oligopoly</a:t>
            </a:r>
            <a:r>
              <a:rPr lang="fr-BE" sz="2000" dirty="0"/>
              <a:t> and single </a:t>
            </a:r>
            <a:r>
              <a:rPr lang="fr-BE" sz="2000" dirty="0" err="1"/>
              <a:t>firm</a:t>
            </a:r>
            <a:r>
              <a:rPr lang="fr-BE" sz="2000" dirty="0"/>
              <a:t> </a:t>
            </a:r>
            <a:r>
              <a:rPr lang="fr-BE" sz="2000" dirty="0" err="1"/>
              <a:t>market</a:t>
            </a:r>
            <a:r>
              <a:rPr lang="fr-BE" sz="2000" dirty="0"/>
              <a:t> power, (2) </a:t>
            </a:r>
            <a:r>
              <a:rPr lang="fr-BE" sz="2000" dirty="0" err="1"/>
              <a:t>contestability</a:t>
            </a:r>
            <a:r>
              <a:rPr lang="fr-BE" sz="2000" dirty="0"/>
              <a:t>, (3) </a:t>
            </a:r>
            <a:r>
              <a:rPr lang="fr-BE" sz="2000" dirty="0" err="1"/>
              <a:t>dynamic</a:t>
            </a:r>
            <a:r>
              <a:rPr lang="fr-BE" sz="2000" dirty="0"/>
              <a:t> </a:t>
            </a:r>
            <a:r>
              <a:rPr lang="fr-BE" sz="2000" dirty="0" err="1"/>
              <a:t>competition</a:t>
            </a:r>
            <a:r>
              <a:rPr lang="fr-BE" sz="2000" dirty="0"/>
              <a:t> and innovation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E" sz="2000" dirty="0"/>
              <a:t>Continue with </a:t>
            </a:r>
            <a:r>
              <a:rPr lang="en-IE" sz="2000" b="1" dirty="0"/>
              <a:t>fact based enforcement</a:t>
            </a:r>
            <a:r>
              <a:rPr lang="en-IE" sz="2000" dirty="0"/>
              <a:t> + </a:t>
            </a:r>
            <a:r>
              <a:rPr lang="en-IE" sz="2000" b="1" dirty="0"/>
              <a:t>smart remedies</a:t>
            </a:r>
            <a:r>
              <a:rPr lang="en-IE" sz="2000" dirty="0"/>
              <a:t> as efficiencies may be (sometimes) real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E" sz="2000" dirty="0"/>
              <a:t>Need to equip competition authorities with </a:t>
            </a:r>
            <a:r>
              <a:rPr lang="en-IE" sz="2000" b="1" dirty="0"/>
              <a:t>resources and tools </a:t>
            </a:r>
            <a:r>
              <a:rPr lang="en-IE" sz="2000" dirty="0"/>
              <a:t>adapted to the increased competition risks/speed/complexity</a:t>
            </a:r>
          </a:p>
          <a:p>
            <a:pPr marL="457200" indent="-457200" algn="just">
              <a:buFont typeface="+mj-lt"/>
              <a:buAutoNum type="arabicPeriod"/>
            </a:pPr>
            <a:endParaRPr lang="en-IE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F8DDA-F1EF-B738-69D9-7D4D5DD63598}"/>
              </a:ext>
            </a:extLst>
          </p:cNvPr>
          <p:cNvSpPr txBox="1"/>
          <p:nvPr/>
        </p:nvSpPr>
        <p:spPr>
          <a:xfrm>
            <a:off x="889455" y="2729112"/>
            <a:ext cx="5022401" cy="923330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BE" sz="1800" dirty="0" err="1"/>
              <a:t>While</a:t>
            </a:r>
            <a:r>
              <a:rPr lang="fr-BE" sz="1800" dirty="0"/>
              <a:t> </a:t>
            </a:r>
            <a:r>
              <a:rPr lang="fr-BE" sz="1800" dirty="0" err="1"/>
              <a:t>underenforcement</a:t>
            </a:r>
            <a:r>
              <a:rPr lang="fr-BE" sz="1800" dirty="0"/>
              <a:t> </a:t>
            </a:r>
            <a:r>
              <a:rPr lang="fr-BE" sz="1800" dirty="0" err="1"/>
              <a:t>likely</a:t>
            </a:r>
            <a:r>
              <a:rPr lang="fr-BE" sz="1800" dirty="0"/>
              <a:t> not a main driver of the </a:t>
            </a:r>
            <a:r>
              <a:rPr lang="fr-BE" sz="1800" dirty="0" err="1"/>
              <a:t>observed</a:t>
            </a:r>
            <a:r>
              <a:rPr lang="fr-BE" sz="1800" dirty="0"/>
              <a:t> trends, continue </a:t>
            </a:r>
            <a:r>
              <a:rPr lang="fr-BE" sz="1800" b="1" i="1" dirty="0"/>
              <a:t>ex post</a:t>
            </a:r>
            <a:r>
              <a:rPr lang="fr-BE" sz="1800" b="1" dirty="0"/>
              <a:t> </a:t>
            </a:r>
            <a:r>
              <a:rPr lang="fr-BE" sz="1800" b="1" dirty="0" err="1"/>
              <a:t>evaluation</a:t>
            </a:r>
            <a:r>
              <a:rPr lang="fr-BE" sz="1800" b="1" dirty="0"/>
              <a:t> </a:t>
            </a:r>
            <a:r>
              <a:rPr lang="fr-BE" sz="1800" dirty="0"/>
              <a:t>and</a:t>
            </a:r>
            <a:r>
              <a:rPr lang="fr-BE" sz="1800" b="1" dirty="0"/>
              <a:t> permanent </a:t>
            </a:r>
            <a:r>
              <a:rPr lang="fr-BE" sz="1800" b="1" dirty="0" err="1"/>
              <a:t>improvement</a:t>
            </a:r>
            <a:r>
              <a:rPr lang="fr-BE" sz="18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B59FBD-C22C-D2C4-B350-5196542F5F56}"/>
              </a:ext>
            </a:extLst>
          </p:cNvPr>
          <p:cNvSpPr txBox="1"/>
          <p:nvPr/>
        </p:nvSpPr>
        <p:spPr>
          <a:xfrm>
            <a:off x="883957" y="1071442"/>
            <a:ext cx="5083700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BE" sz="1800" dirty="0" err="1"/>
              <a:t>Higher</a:t>
            </a:r>
            <a:r>
              <a:rPr lang="fr-BE" sz="1800" dirty="0"/>
              <a:t> concentration, markups, profits  </a:t>
            </a:r>
            <a:r>
              <a:rPr lang="fr-BE" sz="1800" dirty="0" err="1"/>
              <a:t>entrenchment</a:t>
            </a:r>
            <a:r>
              <a:rPr lang="fr-BE" sz="1800" dirty="0"/>
              <a:t>; </a:t>
            </a:r>
            <a:r>
              <a:rPr lang="fr-BE" sz="1800" dirty="0" err="1"/>
              <a:t>growing</a:t>
            </a:r>
            <a:r>
              <a:rPr lang="fr-BE" sz="1800" dirty="0"/>
              <a:t> gap </a:t>
            </a:r>
            <a:r>
              <a:rPr lang="fr-BE" sz="1800" dirty="0" err="1"/>
              <a:t>between</a:t>
            </a:r>
            <a:r>
              <a:rPr lang="fr-BE" sz="1800" dirty="0"/>
              <a:t> leaders and followers =&gt; </a:t>
            </a:r>
            <a:r>
              <a:rPr lang="fr-BE" sz="1800" dirty="0" err="1"/>
              <a:t>independently</a:t>
            </a:r>
            <a:r>
              <a:rPr lang="fr-BE" sz="1800" dirty="0"/>
              <a:t> of causes, </a:t>
            </a:r>
            <a:r>
              <a:rPr lang="fr-BE" sz="1800" dirty="0" err="1"/>
              <a:t>likely</a:t>
            </a:r>
            <a:r>
              <a:rPr lang="fr-BE" sz="1800" dirty="0"/>
              <a:t> </a:t>
            </a:r>
            <a:r>
              <a:rPr lang="fr-BE" sz="1800" b="1" dirty="0"/>
              <a:t>(1) </a:t>
            </a:r>
            <a:r>
              <a:rPr lang="fr-BE" sz="1800" b="1" dirty="0" err="1"/>
              <a:t>higher</a:t>
            </a:r>
            <a:r>
              <a:rPr lang="fr-BE" sz="1800" b="1" dirty="0"/>
              <a:t> </a:t>
            </a:r>
            <a:r>
              <a:rPr lang="fr-BE" sz="1800" b="1" dirty="0" err="1"/>
              <a:t>competition</a:t>
            </a:r>
            <a:r>
              <a:rPr lang="fr-BE" sz="1800" b="1" dirty="0"/>
              <a:t> </a:t>
            </a:r>
            <a:r>
              <a:rPr lang="fr-BE" sz="1800" b="1" dirty="0" err="1"/>
              <a:t>risk</a:t>
            </a:r>
            <a:r>
              <a:rPr lang="fr-BE" sz="1800" dirty="0"/>
              <a:t> </a:t>
            </a:r>
            <a:r>
              <a:rPr lang="fr-BE" sz="1800" dirty="0" err="1"/>
              <a:t>affecting</a:t>
            </a:r>
            <a:r>
              <a:rPr lang="fr-BE" sz="1800" dirty="0"/>
              <a:t> </a:t>
            </a:r>
            <a:r>
              <a:rPr lang="fr-BE" sz="1800" b="1" dirty="0"/>
              <a:t>(2) more </a:t>
            </a:r>
            <a:r>
              <a:rPr lang="fr-BE" sz="1800" b="1" dirty="0" err="1"/>
              <a:t>sectors</a:t>
            </a:r>
            <a:endParaRPr lang="fr-BE" sz="1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1B7B9D-8707-D409-62DE-98A91D3D03FE}"/>
              </a:ext>
            </a:extLst>
          </p:cNvPr>
          <p:cNvSpPr txBox="1"/>
          <p:nvPr/>
        </p:nvSpPr>
        <p:spPr>
          <a:xfrm>
            <a:off x="876593" y="3887614"/>
            <a:ext cx="503526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BE" sz="1800" b="1" dirty="0" err="1"/>
              <a:t>Contestability</a:t>
            </a:r>
            <a:r>
              <a:rPr lang="fr-BE" sz="1800" b="1" dirty="0"/>
              <a:t>, diffusion of innovation and </a:t>
            </a:r>
            <a:r>
              <a:rPr lang="fr-BE" sz="1800" b="1" dirty="0" err="1"/>
              <a:t>dynamic</a:t>
            </a:r>
            <a:r>
              <a:rPr lang="fr-BE" sz="1800" b="1" dirty="0"/>
              <a:t> </a:t>
            </a:r>
            <a:r>
              <a:rPr lang="fr-BE" sz="1800" b="1" dirty="0" err="1"/>
              <a:t>competition</a:t>
            </a:r>
            <a:r>
              <a:rPr lang="fr-BE" sz="1800" b="1" dirty="0"/>
              <a:t> </a:t>
            </a:r>
            <a:r>
              <a:rPr lang="fr-BE" sz="1800" dirty="0"/>
              <a:t>at least as important as </a:t>
            </a:r>
            <a:r>
              <a:rPr lang="fr-BE" sz="1800" dirty="0" err="1"/>
              <a:t>price</a:t>
            </a:r>
            <a:r>
              <a:rPr lang="fr-BE" sz="1800" dirty="0"/>
              <a:t> </a:t>
            </a:r>
            <a:r>
              <a:rPr lang="fr-BE" sz="1800" dirty="0" err="1"/>
              <a:t>competition</a:t>
            </a:r>
            <a:endParaRPr lang="fr-BE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C34362-C37C-7147-F0BB-294CCB755360}"/>
              </a:ext>
            </a:extLst>
          </p:cNvPr>
          <p:cNvSpPr txBox="1"/>
          <p:nvPr/>
        </p:nvSpPr>
        <p:spPr>
          <a:xfrm>
            <a:off x="925185" y="5786558"/>
            <a:ext cx="500124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BE" sz="1800" dirty="0"/>
              <a:t>How can </a:t>
            </a:r>
            <a:r>
              <a:rPr lang="fr-BE" sz="1800" dirty="0" err="1"/>
              <a:t>we</a:t>
            </a:r>
            <a:r>
              <a:rPr lang="fr-BE" sz="1800" dirty="0"/>
              <a:t> boost </a:t>
            </a:r>
            <a:r>
              <a:rPr lang="fr-BE" sz="1800" dirty="0" err="1"/>
              <a:t>competition</a:t>
            </a:r>
            <a:r>
              <a:rPr lang="fr-BE" sz="1800" dirty="0"/>
              <a:t> </a:t>
            </a:r>
            <a:r>
              <a:rPr lang="fr-BE" sz="1800" i="1" dirty="0"/>
              <a:t>and</a:t>
            </a:r>
            <a:r>
              <a:rPr lang="fr-BE" sz="1800" dirty="0"/>
              <a:t> </a:t>
            </a:r>
            <a:r>
              <a:rPr lang="fr-BE" sz="1800" dirty="0" err="1"/>
              <a:t>preserve</a:t>
            </a:r>
            <a:r>
              <a:rPr lang="fr-BE" sz="1800" dirty="0"/>
              <a:t> the </a:t>
            </a:r>
            <a:r>
              <a:rPr lang="fr-BE" sz="1800" b="1" dirty="0" err="1"/>
              <a:t>benign</a:t>
            </a:r>
            <a:r>
              <a:rPr lang="fr-BE" sz="1800" b="1" dirty="0"/>
              <a:t> </a:t>
            </a:r>
            <a:r>
              <a:rPr lang="fr-BE" sz="1800" b="1" dirty="0" err="1"/>
              <a:t>effects</a:t>
            </a:r>
            <a:r>
              <a:rPr lang="fr-BE" sz="1800" b="1" dirty="0"/>
              <a:t>/</a:t>
            </a:r>
            <a:r>
              <a:rPr lang="fr-BE" sz="1800" b="1" dirty="0" err="1"/>
              <a:t>efficiencies</a:t>
            </a:r>
            <a:r>
              <a:rPr lang="fr-BE" sz="1800" dirty="0"/>
              <a:t>? </a:t>
            </a: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257155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AB975B-28D9-EB43-3D96-483837C2D3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B74585-E9C7-1428-36DA-C3585F4D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Agenda</a:t>
            </a:r>
            <a:endParaRPr lang="en-IE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14BDE-AF77-AC60-A749-B6D85A126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8" y="1825625"/>
            <a:ext cx="10368778" cy="4430209"/>
          </a:xfrm>
        </p:spPr>
        <p:txBody>
          <a:bodyPr>
            <a:normAutofit fontScale="85000" lnSpcReduction="20000"/>
          </a:bodyPr>
          <a:lstStyle/>
          <a:p>
            <a:pPr marL="590550" indent="-514350">
              <a:buFont typeface="+mj-lt"/>
              <a:buAutoNum type="arabicPeriod"/>
            </a:pPr>
            <a:r>
              <a:rPr lang="fr-BE" sz="3200" b="1" dirty="0"/>
              <a:t>Introduction</a:t>
            </a:r>
          </a:p>
          <a:p>
            <a:pPr marL="590550" indent="-514350">
              <a:buFont typeface="+mj-lt"/>
              <a:buAutoNum type="arabicPeriod"/>
            </a:pPr>
            <a:endParaRPr lang="fr-BE" sz="3200" b="1" dirty="0"/>
          </a:p>
          <a:p>
            <a:pPr marL="590550" indent="-514350">
              <a:buFont typeface="+mj-lt"/>
              <a:buAutoNum type="arabicPeriod"/>
            </a:pPr>
            <a:r>
              <a:rPr lang="fr-BE" sz="3200" b="1" dirty="0" err="1"/>
              <a:t>Selected</a:t>
            </a:r>
            <a:r>
              <a:rPr lang="fr-BE" sz="3200" b="1" dirty="0"/>
              <a:t> </a:t>
            </a:r>
            <a:r>
              <a:rPr lang="fr-BE" sz="3200" b="1" dirty="0" err="1"/>
              <a:t>evidence</a:t>
            </a:r>
            <a:r>
              <a:rPr lang="fr-BE" sz="3200" b="1" dirty="0"/>
              <a:t> on the </a:t>
            </a:r>
            <a:r>
              <a:rPr lang="fr-BE" sz="3200" b="1" dirty="0" err="1"/>
              <a:t>evolution</a:t>
            </a:r>
            <a:r>
              <a:rPr lang="fr-BE" sz="3200" b="1" dirty="0"/>
              <a:t> of </a:t>
            </a:r>
            <a:r>
              <a:rPr lang="fr-BE" sz="3200" b="1" dirty="0" err="1"/>
              <a:t>competition</a:t>
            </a:r>
            <a:r>
              <a:rPr lang="fr-BE" sz="3200" b="1" dirty="0"/>
              <a:t> in the EU </a:t>
            </a:r>
            <a:r>
              <a:rPr lang="fr-BE" sz="3200" b="1" dirty="0" err="1"/>
              <a:t>from</a:t>
            </a:r>
            <a:r>
              <a:rPr lang="fr-BE" sz="3200" b="1" dirty="0"/>
              <a:t> part I of the report</a:t>
            </a:r>
          </a:p>
          <a:p>
            <a:pPr marL="590550" indent="-514350">
              <a:buFont typeface="+mj-lt"/>
              <a:buAutoNum type="arabicPeriod"/>
            </a:pPr>
            <a:endParaRPr lang="fr-BE" sz="3200" b="1" dirty="0"/>
          </a:p>
          <a:p>
            <a:pPr marL="590550" indent="-514350">
              <a:buFont typeface="+mj-lt"/>
              <a:buAutoNum type="arabicPeriod"/>
            </a:pPr>
            <a:r>
              <a:rPr lang="fr-BE" sz="3200" b="1" dirty="0" err="1"/>
              <a:t>Selected</a:t>
            </a:r>
            <a:r>
              <a:rPr lang="fr-BE" sz="3200" b="1" dirty="0"/>
              <a:t> </a:t>
            </a:r>
            <a:r>
              <a:rPr lang="fr-BE" sz="3200" b="1" dirty="0" err="1"/>
              <a:t>evidence</a:t>
            </a:r>
            <a:r>
              <a:rPr lang="fr-BE" sz="3200" b="1" dirty="0"/>
              <a:t> on the importance of </a:t>
            </a:r>
            <a:r>
              <a:rPr lang="fr-BE" sz="3200" b="1" dirty="0" err="1"/>
              <a:t>competition</a:t>
            </a:r>
            <a:r>
              <a:rPr lang="fr-BE" sz="3200" b="1" dirty="0"/>
              <a:t> in the EU </a:t>
            </a:r>
            <a:r>
              <a:rPr lang="fr-BE" sz="3200" b="1" dirty="0" err="1"/>
              <a:t>from</a:t>
            </a:r>
            <a:r>
              <a:rPr lang="fr-BE" sz="3200" b="1" dirty="0"/>
              <a:t> part II of the report</a:t>
            </a:r>
          </a:p>
          <a:p>
            <a:pPr marL="590550" indent="-514350">
              <a:buFont typeface="+mj-lt"/>
              <a:buAutoNum type="arabicPeriod"/>
            </a:pPr>
            <a:endParaRPr lang="fr-BE" sz="3200" b="1" dirty="0"/>
          </a:p>
          <a:p>
            <a:pPr marL="590550" indent="-514350">
              <a:buFont typeface="+mj-lt"/>
              <a:buAutoNum type="arabicPeriod"/>
            </a:pPr>
            <a:r>
              <a:rPr lang="fr-BE" sz="3200" b="1" dirty="0"/>
              <a:t>Policy implications</a:t>
            </a:r>
          </a:p>
          <a:p>
            <a:pPr lvl="1"/>
            <a:r>
              <a:rPr lang="fr-BE" sz="2800" b="1" dirty="0"/>
              <a:t>For </a:t>
            </a:r>
            <a:r>
              <a:rPr lang="fr-BE" sz="2800" b="1" dirty="0" err="1"/>
              <a:t>competitiveness</a:t>
            </a:r>
            <a:r>
              <a:rPr lang="fr-BE" sz="2800" b="1" dirty="0"/>
              <a:t> </a:t>
            </a:r>
            <a:r>
              <a:rPr lang="fr-BE" sz="2800" b="1" dirty="0" err="1"/>
              <a:t>related</a:t>
            </a:r>
            <a:r>
              <a:rPr lang="fr-BE" sz="2800" b="1" dirty="0"/>
              <a:t> </a:t>
            </a:r>
            <a:r>
              <a:rPr lang="fr-BE" sz="2800" b="1" dirty="0" err="1"/>
              <a:t>policies</a:t>
            </a:r>
            <a:r>
              <a:rPr lang="fr-BE" sz="2800" b="1" dirty="0"/>
              <a:t> </a:t>
            </a:r>
            <a:r>
              <a:rPr lang="fr-BE" sz="2800" b="1" dirty="0" err="1"/>
              <a:t>overall</a:t>
            </a:r>
            <a:endParaRPr lang="fr-BE" sz="2800" b="1" dirty="0"/>
          </a:p>
          <a:p>
            <a:pPr lvl="1"/>
            <a:r>
              <a:rPr lang="fr-BE" sz="2800" b="1" dirty="0" err="1"/>
              <a:t>Specifically</a:t>
            </a:r>
            <a:r>
              <a:rPr lang="fr-BE" sz="2800" b="1" dirty="0"/>
              <a:t> for </a:t>
            </a:r>
            <a:r>
              <a:rPr lang="fr-BE" sz="2800" b="1" dirty="0" err="1"/>
              <a:t>competition</a:t>
            </a:r>
            <a:r>
              <a:rPr lang="fr-BE" sz="2800" b="1" dirty="0"/>
              <a:t> </a:t>
            </a:r>
            <a:r>
              <a:rPr lang="fr-BE" sz="2800" b="1" dirty="0" err="1"/>
              <a:t>policy</a:t>
            </a:r>
            <a:r>
              <a:rPr lang="fr-BE" sz="2800" b="1" dirty="0"/>
              <a:t> and </a:t>
            </a:r>
            <a:r>
              <a:rPr lang="fr-BE" sz="2800" b="1" dirty="0" err="1"/>
              <a:t>enforcement</a:t>
            </a:r>
            <a:endParaRPr lang="fr-BE" sz="2800" b="1" dirty="0"/>
          </a:p>
          <a:p>
            <a:pPr lvl="1"/>
            <a:endParaRPr lang="fr-BE" sz="2800" b="1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58780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"/>
          <p:cNvSpPr txBox="1">
            <a:spLocks noGrp="1"/>
          </p:cNvSpPr>
          <p:nvPr>
            <p:ph type="sldNum" idx="12"/>
          </p:nvPr>
        </p:nvSpPr>
        <p:spPr>
          <a:xfrm>
            <a:off x="715108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443" name="Google Shape;443;p2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en-GB"/>
              <a:t>Thank you</a:t>
            </a:r>
            <a:endParaRPr/>
          </a:p>
        </p:txBody>
      </p:sp>
      <p:pic>
        <p:nvPicPr>
          <p:cNvPr id="444" name="Google Shape;444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24" y="4040561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0"/>
          <p:cNvSpPr txBox="1"/>
          <p:nvPr/>
        </p:nvSpPr>
        <p:spPr>
          <a:xfrm>
            <a:off x="735992" y="4479624"/>
            <a:ext cx="8941016" cy="125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© European Union 2023</a:t>
            </a:r>
            <a:endParaRPr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Unless otherwise noted the reuse of this presentation is authorised under the </a:t>
            </a:r>
            <a:r>
              <a:rPr lang="en-GB" sz="105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en-GB" sz="10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2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C98036-F1DB-9301-24B9-4F3D4C1346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solidFill>
                  <a:schemeClr val="tx1"/>
                </a:solidFill>
              </a:rPr>
              <a:t>Introduction</a:t>
            </a:r>
            <a:endParaRPr lang="en-IE" b="1" dirty="0">
              <a:solidFill>
                <a:schemeClr val="tx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D46103-E9AF-1F19-35B7-1AA5BDE7C2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258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4E563C-97FE-3F81-2509-B24ED3872E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E9B8A3-4771-5627-A585-4D9BFD5D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/>
              <a:t>What</a:t>
            </a:r>
            <a:r>
              <a:rPr lang="fr-BE" b="1" dirty="0"/>
              <a:t> drives the </a:t>
            </a:r>
            <a:r>
              <a:rPr lang="fr-BE" b="1" dirty="0" err="1"/>
              <a:t>evolution</a:t>
            </a:r>
            <a:r>
              <a:rPr lang="fr-BE" b="1" dirty="0"/>
              <a:t> of </a:t>
            </a:r>
            <a:r>
              <a:rPr lang="fr-BE" b="1" dirty="0" err="1"/>
              <a:t>competition</a:t>
            </a:r>
            <a:r>
              <a:rPr lang="fr-BE" b="1" dirty="0"/>
              <a:t>?</a:t>
            </a:r>
            <a:endParaRPr lang="en-IE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D85EA9-56BD-E1CA-DF3D-535A249DA00D}"/>
              </a:ext>
            </a:extLst>
          </p:cNvPr>
          <p:cNvGrpSpPr/>
          <p:nvPr/>
        </p:nvGrpSpPr>
        <p:grpSpPr>
          <a:xfrm>
            <a:off x="814039" y="1704063"/>
            <a:ext cx="10381786" cy="4239537"/>
            <a:chOff x="238895" y="-35062"/>
            <a:chExt cx="5391627" cy="1996233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54FEE61D-7241-EB94-8E67-34C7A4797B36}"/>
                </a:ext>
              </a:extLst>
            </p:cNvPr>
            <p:cNvSpPr>
              <a:spLocks/>
            </p:cNvSpPr>
            <p:nvPr/>
          </p:nvSpPr>
          <p:spPr>
            <a:xfrm>
              <a:off x="2027591" y="599344"/>
              <a:ext cx="374650" cy="355600"/>
            </a:xfrm>
            <a:prstGeom prst="rightArrow">
              <a:avLst>
                <a:gd name="adj1" fmla="val 50000"/>
                <a:gd name="adj2" fmla="val 6441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E"/>
            </a:p>
          </p:txBody>
        </p:sp>
        <p:sp>
          <p:nvSpPr>
            <p:cNvPr id="9" name="Text Box 56">
              <a:extLst>
                <a:ext uri="{FF2B5EF4-FFF2-40B4-BE49-F238E27FC236}">
                  <a16:creationId xmlns:a16="http://schemas.microsoft.com/office/drawing/2014/main" id="{5A0C2EAB-2B92-8C0C-0E9C-DB590396A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895" y="-35062"/>
              <a:ext cx="1756946" cy="199623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BE" sz="2000" b="1" dirty="0" err="1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Evolving</a:t>
              </a:r>
              <a:r>
                <a:rPr lang="fr-BE" sz="2000" b="1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BE" sz="2000" b="1" u="sng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structural</a:t>
              </a:r>
              <a:r>
                <a:rPr lang="fr-BE" sz="2000" b="1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BE" sz="2000" b="1" dirty="0" err="1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factors</a:t>
              </a:r>
              <a:br>
                <a:rPr lang="fr-BE" sz="2000" b="1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I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34290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n-GB" sz="2000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Technology</a:t>
              </a:r>
              <a:endParaRPr lang="en-I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34290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n-GB" sz="2000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Trade patterns</a:t>
              </a:r>
              <a:endParaRPr lang="en-I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34290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n-GB" sz="2000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Rising importance of intangibles such as patents or data </a:t>
              </a:r>
              <a:endParaRPr lang="en-I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34290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n-GB" sz="2000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Changing customer preferences / behaviours</a:t>
              </a:r>
              <a:endParaRPr lang="en-I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342900">
                <a:lnSpc>
                  <a:spcPct val="107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</a:t>
              </a:r>
              <a:endParaRPr lang="en-I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55">
              <a:extLst>
                <a:ext uri="{FF2B5EF4-FFF2-40B4-BE49-F238E27FC236}">
                  <a16:creationId xmlns:a16="http://schemas.microsoft.com/office/drawing/2014/main" id="{071BFA83-5EEC-EF9E-49A9-2036A6FA7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3222" y="-7449"/>
              <a:ext cx="1807300" cy="196764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BE" sz="2000" b="1" dirty="0" err="1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Evolving</a:t>
              </a:r>
              <a:r>
                <a:rPr lang="fr-BE" sz="2000" b="1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BE" sz="2000" b="1" u="sng" dirty="0" err="1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institutional</a:t>
              </a:r>
              <a:r>
                <a:rPr lang="fr-BE" sz="2000" b="1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BE" sz="2000" b="1" dirty="0" err="1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factors</a:t>
              </a:r>
              <a:r>
                <a:rPr lang="fr-BE" sz="2000" b="1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br>
                <a:rPr lang="fr-BE" sz="2000" b="1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I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34290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n-IE" sz="2000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Competition policy</a:t>
              </a:r>
              <a:endParaRPr lang="en-I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34290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n-IE" sz="2000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Single market policy</a:t>
              </a:r>
              <a:endParaRPr lang="en-I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34290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n-IE" sz="2000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Trade policy</a:t>
              </a:r>
              <a:endParaRPr lang="en-I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34290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n-IE" sz="2000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Product market regulation</a:t>
              </a:r>
              <a:endParaRPr lang="en-I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34290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n-IE" sz="2000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Sectoral regulation of competition (e.g. DMA)</a:t>
              </a:r>
              <a:endParaRPr lang="en-I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34290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n-IE" sz="2000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Transversal business regulation (IPRs, bankruptcy law)</a:t>
              </a:r>
              <a:endParaRPr lang="en-I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342900">
                <a:lnSpc>
                  <a:spcPct val="107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IE" sz="2000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</a:t>
              </a:r>
              <a:endParaRPr lang="en-I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57">
              <a:extLst>
                <a:ext uri="{FF2B5EF4-FFF2-40B4-BE49-F238E27FC236}">
                  <a16:creationId xmlns:a16="http://schemas.microsoft.com/office/drawing/2014/main" id="{5A7E99CE-347B-08C3-CE9D-4F95CB360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1055" y="496811"/>
              <a:ext cx="936952" cy="57785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IE" sz="2000" b="1" dirty="0">
                  <a:effectLst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Changes in competition between firms</a:t>
              </a:r>
              <a:endParaRPr lang="en-IE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rrow: Left 11">
              <a:extLst>
                <a:ext uri="{FF2B5EF4-FFF2-40B4-BE49-F238E27FC236}">
                  <a16:creationId xmlns:a16="http://schemas.microsoft.com/office/drawing/2014/main" id="{178FAFCF-4EA2-5F2C-1B08-CDEB3412EAB7}"/>
                </a:ext>
              </a:extLst>
            </p:cNvPr>
            <p:cNvSpPr>
              <a:spLocks/>
            </p:cNvSpPr>
            <p:nvPr/>
          </p:nvSpPr>
          <p:spPr>
            <a:xfrm>
              <a:off x="3416821" y="606167"/>
              <a:ext cx="406400" cy="370205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2969725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D264D2-BEDF-867B-AFE6-B065F6967B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96C2F0-A700-8F34-5E32-A88FB686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/>
              <a:t>Why</a:t>
            </a:r>
            <a:r>
              <a:rPr lang="fr-BE" b="1" dirty="0"/>
              <a:t> the </a:t>
            </a:r>
            <a:r>
              <a:rPr lang="fr-BE" b="1" dirty="0" err="1"/>
              <a:t>evolution</a:t>
            </a:r>
            <a:r>
              <a:rPr lang="fr-BE" b="1" dirty="0"/>
              <a:t> of </a:t>
            </a:r>
            <a:r>
              <a:rPr lang="fr-BE" b="1" dirty="0" err="1"/>
              <a:t>competition</a:t>
            </a:r>
            <a:r>
              <a:rPr lang="fr-BE" b="1" dirty="0"/>
              <a:t> </a:t>
            </a:r>
            <a:r>
              <a:rPr lang="fr-BE" b="1" dirty="0" err="1"/>
              <a:t>matters</a:t>
            </a:r>
            <a:endParaRPr lang="en-IE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5DACDC-8D3F-0A54-ED00-FEAB1676EC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497300" y="1623060"/>
            <a:ext cx="5328000" cy="4873351"/>
          </a:xfrm>
          <a:solidFill>
            <a:schemeClr val="tx2"/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fr-BE" dirty="0"/>
              <a:t>Strong + consistent </a:t>
            </a:r>
            <a:r>
              <a:rPr lang="fr-BE" dirty="0" err="1"/>
              <a:t>economic</a:t>
            </a:r>
            <a:r>
              <a:rPr lang="fr-BE" dirty="0"/>
              <a:t> </a:t>
            </a:r>
            <a:r>
              <a:rPr lang="fr-BE" dirty="0" err="1"/>
              <a:t>evidence</a:t>
            </a:r>
            <a:r>
              <a:rPr lang="fr-BE" dirty="0"/>
              <a:t>: effective </a:t>
            </a:r>
            <a:r>
              <a:rPr lang="fr-BE" dirty="0" err="1"/>
              <a:t>competition</a:t>
            </a:r>
            <a:r>
              <a:rPr lang="fr-BE" dirty="0"/>
              <a:t> </a:t>
            </a:r>
            <a:r>
              <a:rPr lang="fr-BE" dirty="0" err="1"/>
              <a:t>l</a:t>
            </a:r>
            <a:r>
              <a:rPr lang="fr-BE" b="1" dirty="0" err="1"/>
              <a:t>owers</a:t>
            </a:r>
            <a:r>
              <a:rPr lang="fr-BE" b="1" dirty="0"/>
              <a:t> </a:t>
            </a:r>
            <a:r>
              <a:rPr lang="fr-BE" b="1" dirty="0" err="1"/>
              <a:t>prices</a:t>
            </a:r>
            <a:r>
              <a:rPr lang="fr-BE" dirty="0"/>
              <a:t> </a:t>
            </a:r>
            <a:r>
              <a:rPr lang="fr-BE" b="1" i="1" dirty="0"/>
              <a:t>and</a:t>
            </a:r>
            <a:r>
              <a:rPr lang="fr-BE" dirty="0"/>
              <a:t> </a:t>
            </a:r>
            <a:r>
              <a:rPr lang="fr-BE" b="1" dirty="0" err="1"/>
              <a:t>strengthens</a:t>
            </a:r>
            <a:r>
              <a:rPr lang="fr-BE" b="1" dirty="0"/>
              <a:t> </a:t>
            </a:r>
            <a:r>
              <a:rPr lang="fr-BE" b="1" dirty="0" err="1"/>
              <a:t>productivity</a:t>
            </a:r>
            <a:r>
              <a:rPr lang="fr-BE" b="1" dirty="0"/>
              <a:t> </a:t>
            </a:r>
            <a:r>
              <a:rPr lang="fr-BE" b="1" dirty="0" err="1"/>
              <a:t>growth</a:t>
            </a:r>
            <a:r>
              <a:rPr lang="fr-BE" b="1" dirty="0"/>
              <a:t> </a:t>
            </a:r>
            <a:r>
              <a:rPr lang="fr-BE" dirty="0"/>
              <a:t>at </a:t>
            </a:r>
            <a:r>
              <a:rPr lang="fr-BE" dirty="0" err="1"/>
              <a:t>sector</a:t>
            </a:r>
            <a:r>
              <a:rPr lang="fr-BE" dirty="0"/>
              <a:t> </a:t>
            </a:r>
            <a:r>
              <a:rPr lang="fr-BE" dirty="0" err="1"/>
              <a:t>level</a:t>
            </a:r>
            <a:endParaRPr lang="fr-BE" dirty="0"/>
          </a:p>
          <a:p>
            <a:endParaRPr lang="fr-BE" b="1" dirty="0"/>
          </a:p>
          <a:p>
            <a:r>
              <a:rPr lang="fr-BE" b="1" dirty="0"/>
              <a:t>Effective </a:t>
            </a:r>
            <a:r>
              <a:rPr lang="fr-BE" b="1" dirty="0" err="1"/>
              <a:t>competition</a:t>
            </a:r>
            <a:r>
              <a:rPr lang="fr-BE" dirty="0"/>
              <a:t> …</a:t>
            </a:r>
          </a:p>
          <a:p>
            <a:pPr marL="114300" indent="0">
              <a:buNone/>
            </a:pPr>
            <a:endParaRPr lang="fr-BE" dirty="0"/>
          </a:p>
          <a:p>
            <a:pPr marL="1028700" lvl="1" indent="-457200"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fr-BE" dirty="0"/>
              <a:t>…forces </a:t>
            </a:r>
            <a:r>
              <a:rPr lang="fr-BE" dirty="0" err="1"/>
              <a:t>firms</a:t>
            </a:r>
            <a:r>
              <a:rPr lang="fr-BE" dirty="0"/>
              <a:t> to </a:t>
            </a:r>
            <a:r>
              <a:rPr lang="fr-BE" dirty="0" err="1"/>
              <a:t>be</a:t>
            </a:r>
            <a:r>
              <a:rPr lang="fr-BE" dirty="0"/>
              <a:t> more </a:t>
            </a:r>
            <a:r>
              <a:rPr lang="fr-BE" b="1" dirty="0"/>
              <a:t>efficient</a:t>
            </a:r>
          </a:p>
          <a:p>
            <a:pPr marL="1028700" lvl="1" indent="-457200"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fr-BE" dirty="0"/>
              <a:t>… (re-)</a:t>
            </a:r>
            <a:r>
              <a:rPr lang="fr-BE" b="1" dirty="0" err="1"/>
              <a:t>allocates</a:t>
            </a:r>
            <a:r>
              <a:rPr lang="fr-BE" dirty="0"/>
              <a:t> </a:t>
            </a:r>
            <a:r>
              <a:rPr lang="fr-BE" dirty="0" err="1"/>
              <a:t>shares</a:t>
            </a:r>
            <a:r>
              <a:rPr lang="fr-BE" dirty="0"/>
              <a:t> to more efficient </a:t>
            </a:r>
            <a:r>
              <a:rPr lang="fr-BE" dirty="0" err="1"/>
              <a:t>firms</a:t>
            </a:r>
            <a:r>
              <a:rPr lang="fr-BE" dirty="0"/>
              <a:t>; drives </a:t>
            </a:r>
            <a:r>
              <a:rPr lang="fr-BE" b="1" dirty="0"/>
              <a:t>entry</a:t>
            </a:r>
            <a:r>
              <a:rPr lang="fr-BE" dirty="0"/>
              <a:t> and </a:t>
            </a:r>
            <a:r>
              <a:rPr lang="fr-BE" b="1" dirty="0"/>
              <a:t>exit</a:t>
            </a:r>
          </a:p>
          <a:p>
            <a:pPr marL="1028700" lvl="1" indent="-457200">
              <a:spcBef>
                <a:spcPts val="0"/>
              </a:spcBef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fr-BE" dirty="0"/>
              <a:t>… forces </a:t>
            </a:r>
            <a:r>
              <a:rPr lang="fr-BE" dirty="0" err="1"/>
              <a:t>firms</a:t>
            </a:r>
            <a:r>
              <a:rPr lang="fr-BE" dirty="0"/>
              <a:t> to </a:t>
            </a:r>
            <a:r>
              <a:rPr lang="fr-BE" b="1" dirty="0" err="1"/>
              <a:t>invest</a:t>
            </a:r>
            <a:r>
              <a:rPr lang="fr-BE" dirty="0"/>
              <a:t> and </a:t>
            </a:r>
            <a:r>
              <a:rPr lang="fr-BE" b="1" dirty="0" err="1"/>
              <a:t>innovate</a:t>
            </a:r>
            <a:endParaRPr lang="fr-BE" b="1" dirty="0"/>
          </a:p>
          <a:p>
            <a:endParaRPr lang="fr-BE" dirty="0"/>
          </a:p>
          <a:p>
            <a:r>
              <a:rPr lang="fr-BE" dirty="0" err="1"/>
              <a:t>Productivity</a:t>
            </a:r>
            <a:r>
              <a:rPr lang="fr-BE" dirty="0"/>
              <a:t> </a:t>
            </a:r>
            <a:r>
              <a:rPr lang="fr-BE" dirty="0" err="1"/>
              <a:t>growth</a:t>
            </a:r>
            <a:r>
              <a:rPr lang="fr-BE" dirty="0"/>
              <a:t> </a:t>
            </a:r>
            <a:r>
              <a:rPr lang="fr-BE" dirty="0" err="1"/>
              <a:t>across</a:t>
            </a:r>
            <a:r>
              <a:rPr lang="fr-BE" dirty="0"/>
              <a:t> </a:t>
            </a:r>
            <a:r>
              <a:rPr lang="fr-BE" dirty="0" err="1"/>
              <a:t>sectors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the main driver of an </a:t>
            </a:r>
            <a:r>
              <a:rPr lang="fr-BE" dirty="0" err="1"/>
              <a:t>economy’s</a:t>
            </a:r>
            <a:r>
              <a:rPr lang="fr-BE" dirty="0"/>
              <a:t> </a:t>
            </a:r>
            <a:r>
              <a:rPr lang="fr-BE" b="1" dirty="0" err="1"/>
              <a:t>competitiveness</a:t>
            </a:r>
            <a:r>
              <a:rPr lang="fr-BE" dirty="0"/>
              <a:t> and long </a:t>
            </a:r>
            <a:r>
              <a:rPr lang="fr-BE" dirty="0" err="1"/>
              <a:t>term</a:t>
            </a:r>
            <a:r>
              <a:rPr lang="fr-BE" dirty="0"/>
              <a:t> </a:t>
            </a:r>
            <a:r>
              <a:rPr lang="fr-BE" dirty="0" err="1"/>
              <a:t>economic</a:t>
            </a:r>
            <a:r>
              <a:rPr lang="fr-BE" dirty="0"/>
              <a:t> </a:t>
            </a:r>
            <a:r>
              <a:rPr lang="fr-BE" b="1" dirty="0" err="1"/>
              <a:t>growth</a:t>
            </a:r>
            <a:endParaRPr lang="fr-BE" b="1" dirty="0"/>
          </a:p>
          <a:p>
            <a:pPr marL="114300" indent="0" algn="just">
              <a:buNone/>
            </a:pPr>
            <a:endParaRPr lang="en-I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8C2F7EA-A24D-1228-216D-C08E92003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2861" y="1811920"/>
            <a:ext cx="4955432" cy="41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7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1B41D4-242C-ABDE-F704-CB1292DEC0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81EBAB-2333-AEA0-1F22-CC09ECBA3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292" y="196225"/>
            <a:ext cx="10515600" cy="782357"/>
          </a:xfrm>
        </p:spPr>
        <p:txBody>
          <a:bodyPr/>
          <a:lstStyle/>
          <a:p>
            <a:r>
              <a:rPr lang="fr-BE" b="1"/>
              <a:t>Introduction</a:t>
            </a:r>
            <a:endParaRPr lang="en-IE" b="1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0E1AD97-CA73-D5F7-77F5-BEAE1CEFAC08}"/>
              </a:ext>
            </a:extLst>
          </p:cNvPr>
          <p:cNvSpPr txBox="1">
            <a:spLocks/>
          </p:cNvSpPr>
          <p:nvPr/>
        </p:nvSpPr>
        <p:spPr>
          <a:xfrm>
            <a:off x="865189" y="1417966"/>
            <a:ext cx="4724081" cy="49630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GB" sz="2400" b="1" dirty="0"/>
              <a:t>Background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1800" dirty="0"/>
              <a:t>Globally, indications of </a:t>
            </a:r>
            <a:r>
              <a:rPr lang="en-GB" sz="1800" b="1" dirty="0"/>
              <a:t>fundamental  changes</a:t>
            </a:r>
            <a:r>
              <a:rPr lang="en-GB" sz="1800" dirty="0"/>
              <a:t>: concentration, markups and profits, business dynamism</a:t>
            </a:r>
            <a:endParaRPr lang="en-GB" sz="1800" b="1" dirty="0"/>
          </a:p>
          <a:p>
            <a:pPr marL="342900" indent="-342900">
              <a:buFont typeface="+mj-lt"/>
              <a:buAutoNum type="arabicParenR"/>
            </a:pPr>
            <a:r>
              <a:rPr lang="en-GB" sz="1800" dirty="0"/>
              <a:t>Changes possibly linked to adverse</a:t>
            </a:r>
            <a:r>
              <a:rPr lang="en-GB" sz="1800" b="1" dirty="0"/>
              <a:t> macroeconomic trends</a:t>
            </a:r>
            <a:r>
              <a:rPr lang="en-GB" sz="1800" dirty="0"/>
              <a:t>: slow productivity growth, inequality, weak growth, …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1800" b="1" dirty="0"/>
              <a:t>Similar research</a:t>
            </a:r>
            <a:r>
              <a:rPr lang="en-GB" sz="1800" dirty="0"/>
              <a:t> in other jurisdictions: e.g. Germany, UK, Canada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algn="just"/>
            <a:r>
              <a:rPr lang="en-GB" sz="2400" b="1" dirty="0"/>
              <a:t>Overall objective </a:t>
            </a:r>
          </a:p>
          <a:p>
            <a:r>
              <a:rPr lang="en-GB" sz="1800" dirty="0"/>
              <a:t>Contribute </a:t>
            </a:r>
            <a:r>
              <a:rPr lang="en-GB" sz="1800" b="1" dirty="0"/>
              <a:t>economic evidence </a:t>
            </a:r>
            <a:r>
              <a:rPr lang="en-GB" sz="1800" dirty="0"/>
              <a:t>on (1) the</a:t>
            </a:r>
            <a:r>
              <a:rPr lang="en-GB" sz="1800" b="1" dirty="0"/>
              <a:t> evolution</a:t>
            </a:r>
            <a:r>
              <a:rPr lang="en-GB" sz="1800" dirty="0"/>
              <a:t> and (2) the</a:t>
            </a:r>
            <a:r>
              <a:rPr lang="en-GB" sz="1800" b="1" dirty="0"/>
              <a:t> importance of competition</a:t>
            </a:r>
            <a:r>
              <a:rPr lang="en-GB" sz="1800" dirty="0"/>
              <a:t> to the policy debates on </a:t>
            </a:r>
            <a:br>
              <a:rPr lang="en-GB" sz="1800" dirty="0"/>
            </a:br>
            <a:r>
              <a:rPr lang="en-GB" sz="1800" dirty="0"/>
              <a:t>(i) </a:t>
            </a:r>
            <a:r>
              <a:rPr lang="en-GB" sz="1800" b="1" dirty="0"/>
              <a:t>competition policy</a:t>
            </a:r>
            <a:r>
              <a:rPr lang="en-GB" sz="1800" dirty="0"/>
              <a:t> and </a:t>
            </a:r>
            <a:br>
              <a:rPr lang="en-GB" sz="1800" dirty="0"/>
            </a:br>
            <a:r>
              <a:rPr lang="en-GB" sz="1800" dirty="0"/>
              <a:t>(ii) </a:t>
            </a:r>
            <a:r>
              <a:rPr lang="en-GB" sz="1800" b="1" dirty="0"/>
              <a:t>EU competitiveness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BDD341-7A24-4902-0D26-ABBAC9226A7F}"/>
              </a:ext>
            </a:extLst>
          </p:cNvPr>
          <p:cNvSpPr txBox="1"/>
          <p:nvPr/>
        </p:nvSpPr>
        <p:spPr>
          <a:xfrm>
            <a:off x="6435198" y="1080552"/>
            <a:ext cx="533026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800"/>
              <a:t>2022:  </a:t>
            </a:r>
            <a:r>
              <a:rPr lang="fr-BE" sz="1800" err="1"/>
              <a:t>Research</a:t>
            </a:r>
            <a:r>
              <a:rPr lang="fr-BE" sz="1800"/>
              <a:t> plan and </a:t>
            </a:r>
            <a:r>
              <a:rPr lang="fr-BE" sz="1800" err="1"/>
              <a:t>contracting</a:t>
            </a:r>
            <a:endParaRPr lang="en-IE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39E9A8-EC56-B061-19D2-1D3D1146C67F}"/>
              </a:ext>
            </a:extLst>
          </p:cNvPr>
          <p:cNvSpPr/>
          <p:nvPr/>
        </p:nvSpPr>
        <p:spPr>
          <a:xfrm>
            <a:off x="6468631" y="1873460"/>
            <a:ext cx="930820" cy="6575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</a:schemeClr>
                </a:solidFill>
              </a:rPr>
              <a:t>2 OECD</a:t>
            </a:r>
            <a:r>
              <a:rPr lang="en-GB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studies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26BD37-1BAD-591D-7D3B-20ED725A6EE5}"/>
              </a:ext>
            </a:extLst>
          </p:cNvPr>
          <p:cNvSpPr/>
          <p:nvPr/>
        </p:nvSpPr>
        <p:spPr>
          <a:xfrm>
            <a:off x="8725449" y="1873460"/>
            <a:ext cx="930820" cy="657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</a:schemeClr>
                </a:solidFill>
              </a:rPr>
              <a:t>Lear et al. study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0E3E49-4B09-F2CE-87DA-5744B63C0133}"/>
              </a:ext>
            </a:extLst>
          </p:cNvPr>
          <p:cNvSpPr/>
          <p:nvPr/>
        </p:nvSpPr>
        <p:spPr>
          <a:xfrm>
            <a:off x="10861401" y="1873459"/>
            <a:ext cx="930820" cy="6575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</a:schemeClr>
                </a:solidFill>
              </a:rPr>
              <a:t>In-house research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CBD474-4E6D-6AE7-8161-D6722490C0C7}"/>
              </a:ext>
            </a:extLst>
          </p:cNvPr>
          <p:cNvSpPr/>
          <p:nvPr/>
        </p:nvSpPr>
        <p:spPr>
          <a:xfrm>
            <a:off x="7692267" y="2848179"/>
            <a:ext cx="3458627" cy="6261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1">
                    <a:lumMod val="50000"/>
                  </a:schemeClr>
                </a:solidFill>
              </a:rPr>
              <a:t> June 2024 Report</a:t>
            </a:r>
            <a:r>
              <a:rPr lang="en-GB" sz="160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GB" sz="1600" b="1">
                <a:solidFill>
                  <a:schemeClr val="tx1">
                    <a:lumMod val="50000"/>
                  </a:schemeClr>
                </a:solidFill>
              </a:rPr>
              <a:t>Protecting competition in a changing world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8C1550-F34E-15D2-6810-1B972ECB0B29}"/>
              </a:ext>
            </a:extLst>
          </p:cNvPr>
          <p:cNvCxnSpPr>
            <a:cxnSpLocks/>
          </p:cNvCxnSpPr>
          <p:nvPr/>
        </p:nvCxnSpPr>
        <p:spPr>
          <a:xfrm>
            <a:off x="11598668" y="2549312"/>
            <a:ext cx="0" cy="493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1D8E5E-9A4F-86CC-19CC-084D4E0440ED}"/>
              </a:ext>
            </a:extLst>
          </p:cNvPr>
          <p:cNvCxnSpPr>
            <a:cxnSpLocks/>
          </p:cNvCxnSpPr>
          <p:nvPr/>
        </p:nvCxnSpPr>
        <p:spPr>
          <a:xfrm flipH="1">
            <a:off x="11207750" y="3043288"/>
            <a:ext cx="3909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E333CB-0917-B566-0B6B-3F651EB22771}"/>
              </a:ext>
            </a:extLst>
          </p:cNvPr>
          <p:cNvCxnSpPr>
            <a:cxnSpLocks/>
          </p:cNvCxnSpPr>
          <p:nvPr/>
        </p:nvCxnSpPr>
        <p:spPr>
          <a:xfrm>
            <a:off x="9232492" y="2567649"/>
            <a:ext cx="0" cy="254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871D00-FD3E-56E8-D2EB-5FDA1BB91EF1}"/>
              </a:ext>
            </a:extLst>
          </p:cNvPr>
          <p:cNvCxnSpPr>
            <a:cxnSpLocks/>
          </p:cNvCxnSpPr>
          <p:nvPr/>
        </p:nvCxnSpPr>
        <p:spPr>
          <a:xfrm>
            <a:off x="7085030" y="2523086"/>
            <a:ext cx="0" cy="520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F88BCB7-4A2C-76AA-5A9E-D5800D1137DE}"/>
              </a:ext>
            </a:extLst>
          </p:cNvPr>
          <p:cNvCxnSpPr>
            <a:cxnSpLocks/>
          </p:cNvCxnSpPr>
          <p:nvPr/>
        </p:nvCxnSpPr>
        <p:spPr>
          <a:xfrm>
            <a:off x="7085030" y="3043288"/>
            <a:ext cx="547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289621E-84FE-A3DF-DA81-C7638A10ACCA}"/>
              </a:ext>
            </a:extLst>
          </p:cNvPr>
          <p:cNvSpPr/>
          <p:nvPr/>
        </p:nvSpPr>
        <p:spPr>
          <a:xfrm>
            <a:off x="6435198" y="3752718"/>
            <a:ext cx="2140451" cy="28103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>
                <a:solidFill>
                  <a:schemeClr val="tx1">
                    <a:lumMod val="50000"/>
                  </a:schemeClr>
                </a:solidFill>
              </a:rPr>
              <a:t>Part I: Evolution of competition</a:t>
            </a:r>
            <a:br>
              <a:rPr lang="en-GB" sz="1600">
                <a:solidFill>
                  <a:schemeClr val="tx1">
                    <a:lumMod val="50000"/>
                  </a:schemeClr>
                </a:solidFill>
              </a:rPr>
            </a:br>
            <a:endParaRPr lang="en-GB" sz="1600">
              <a:solidFill>
                <a:schemeClr val="tx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>
                    <a:lumMod val="50000"/>
                  </a:schemeClr>
                </a:solidFill>
              </a:rPr>
              <a:t>Concentration at industry and market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>
                    <a:lumMod val="50000"/>
                  </a:schemeClr>
                </a:solidFill>
              </a:rPr>
              <a:t>Markups and profits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>
                    <a:lumMod val="50000"/>
                  </a:schemeClr>
                </a:solidFill>
              </a:rPr>
              <a:t>Business dynamism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>
                    <a:lumMod val="50000"/>
                  </a:schemeClr>
                </a:solidFill>
              </a:rPr>
              <a:t>Drivers of competition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>
                    <a:lumMod val="50000"/>
                  </a:schemeClr>
                </a:solidFill>
              </a:rPr>
              <a:t>Sectors at risk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782FF4-544D-9F65-8810-5CEC37A4BB43}"/>
              </a:ext>
            </a:extLst>
          </p:cNvPr>
          <p:cNvSpPr/>
          <p:nvPr/>
        </p:nvSpPr>
        <p:spPr>
          <a:xfrm>
            <a:off x="9690920" y="3752718"/>
            <a:ext cx="2140451" cy="28103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>
                <a:solidFill>
                  <a:schemeClr val="tx1">
                    <a:lumMod val="50000"/>
                  </a:schemeClr>
                </a:solidFill>
              </a:rPr>
              <a:t>Part II: Importance of competition for…</a:t>
            </a:r>
            <a:br>
              <a:rPr lang="en-GB" sz="1600" b="1">
                <a:solidFill>
                  <a:schemeClr val="tx1">
                    <a:lumMod val="50000"/>
                  </a:schemeClr>
                </a:solidFill>
              </a:rPr>
            </a:br>
            <a:endParaRPr lang="en-GB" sz="1600" b="1">
              <a:solidFill>
                <a:schemeClr val="tx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Prices/purchasing power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Productivity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(External) competitiveness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Economic growth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4D9B3FD-949F-ED2D-D116-86F1717072FE}"/>
              </a:ext>
            </a:extLst>
          </p:cNvPr>
          <p:cNvCxnSpPr>
            <a:cxnSpLocks/>
          </p:cNvCxnSpPr>
          <p:nvPr/>
        </p:nvCxnSpPr>
        <p:spPr>
          <a:xfrm flipH="1">
            <a:off x="7569873" y="3596675"/>
            <a:ext cx="3136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18107CD-4E9D-30D2-35BA-9B224D6EB14B}"/>
              </a:ext>
            </a:extLst>
          </p:cNvPr>
          <p:cNvCxnSpPr>
            <a:cxnSpLocks/>
          </p:cNvCxnSpPr>
          <p:nvPr/>
        </p:nvCxnSpPr>
        <p:spPr>
          <a:xfrm>
            <a:off x="10694518" y="3596675"/>
            <a:ext cx="0" cy="156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F58DCB3-E2FC-8E11-CC33-D2B97FCF91BC}"/>
              </a:ext>
            </a:extLst>
          </p:cNvPr>
          <p:cNvCxnSpPr>
            <a:cxnSpLocks/>
          </p:cNvCxnSpPr>
          <p:nvPr/>
        </p:nvCxnSpPr>
        <p:spPr>
          <a:xfrm>
            <a:off x="7577582" y="3589712"/>
            <a:ext cx="0" cy="163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B20DD5-8423-8C1E-C400-0DF2BE566778}"/>
              </a:ext>
            </a:extLst>
          </p:cNvPr>
          <p:cNvCxnSpPr>
            <a:cxnSpLocks/>
          </p:cNvCxnSpPr>
          <p:nvPr/>
        </p:nvCxnSpPr>
        <p:spPr>
          <a:xfrm>
            <a:off x="9232492" y="3474303"/>
            <a:ext cx="0" cy="115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00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CD3B4-227C-28FF-CDF6-3C2E1DB30F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0EBA35-CE41-D8AE-3D3F-1D8E39E1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/>
              <a:t>Approach</a:t>
            </a:r>
            <a:r>
              <a:rPr lang="fr-BE" b="1" dirty="0"/>
              <a:t> of the report and limitations</a:t>
            </a:r>
            <a:endParaRPr lang="en-IE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12D4F-45E7-CB79-9374-252DD31C1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8" y="1825625"/>
            <a:ext cx="5328000" cy="4403725"/>
          </a:xfrm>
          <a:solidFill>
            <a:schemeClr val="tx2"/>
          </a:solidFill>
        </p:spPr>
        <p:txBody>
          <a:bodyPr>
            <a:normAutofit fontScale="92500" lnSpcReduction="20000"/>
          </a:bodyPr>
          <a:lstStyle/>
          <a:p>
            <a:pPr marL="76200" indent="0" algn="just">
              <a:buNone/>
            </a:pPr>
            <a:r>
              <a:rPr lang="en-GB" b="1" dirty="0"/>
              <a:t>Approach</a:t>
            </a:r>
          </a:p>
          <a:p>
            <a:pPr marL="76200" indent="0" algn="just">
              <a:buNone/>
            </a:pPr>
            <a:endParaRPr lang="en-GB" sz="2400" b="1" dirty="0"/>
          </a:p>
          <a:p>
            <a:pPr algn="just"/>
            <a:r>
              <a:rPr lang="en-GB" sz="2400" b="1" dirty="0"/>
              <a:t>Reputed external researchers </a:t>
            </a:r>
            <a:r>
              <a:rPr lang="en-GB" sz="2400" dirty="0"/>
              <a:t>from OECD + consortium of </a:t>
            </a:r>
            <a:r>
              <a:rPr lang="en-GB" sz="2400" b="1" dirty="0"/>
              <a:t>reputed academics and consultants</a:t>
            </a:r>
            <a:r>
              <a:rPr lang="en-GB" sz="2400" dirty="0"/>
              <a:t> =&gt; orthodox methods and results</a:t>
            </a:r>
          </a:p>
          <a:p>
            <a:pPr algn="just"/>
            <a:r>
              <a:rPr lang="en-GB" sz="2400" dirty="0"/>
              <a:t>Fill </a:t>
            </a:r>
            <a:r>
              <a:rPr lang="en-GB" sz="2400" b="1" dirty="0"/>
              <a:t>gaps</a:t>
            </a:r>
            <a:r>
              <a:rPr lang="en-GB" sz="2400" dirty="0"/>
              <a:t> in research on the EU</a:t>
            </a:r>
          </a:p>
          <a:p>
            <a:pPr algn="just"/>
            <a:r>
              <a:rPr lang="en-GB" b="1" dirty="0"/>
              <a:t>M</a:t>
            </a:r>
            <a:r>
              <a:rPr lang="en-GB" sz="2400" b="1" dirty="0"/>
              <a:t>ethodological innovations</a:t>
            </a:r>
            <a:r>
              <a:rPr lang="en-GB" sz="2400" dirty="0"/>
              <a:t> and </a:t>
            </a:r>
            <a:r>
              <a:rPr lang="en-GB" sz="2400" b="1" dirty="0"/>
              <a:t>novel data sources</a:t>
            </a:r>
          </a:p>
          <a:p>
            <a:pPr algn="just"/>
            <a:r>
              <a:rPr lang="en-GB" sz="2400" dirty="0"/>
              <a:t>Combine </a:t>
            </a:r>
            <a:r>
              <a:rPr lang="en-GB" sz="2400" b="1" dirty="0"/>
              <a:t>diverse</a:t>
            </a:r>
            <a:r>
              <a:rPr lang="en-GB" sz="2400" dirty="0"/>
              <a:t> teams, research types, </a:t>
            </a:r>
            <a:r>
              <a:rPr lang="en-GB" sz="2400" dirty="0" err="1"/>
              <a:t>datasources</a:t>
            </a:r>
            <a:r>
              <a:rPr lang="en-GB" sz="2400" dirty="0"/>
              <a:t> =&gt; increases robustness, nuance</a:t>
            </a:r>
          </a:p>
          <a:p>
            <a:pPr algn="just"/>
            <a:r>
              <a:rPr lang="en-GB" sz="2400" dirty="0"/>
              <a:t>Link findings to </a:t>
            </a:r>
            <a:r>
              <a:rPr lang="en-GB" sz="2400" b="1" dirty="0"/>
              <a:t>enforcement</a:t>
            </a:r>
          </a:p>
          <a:p>
            <a:pPr algn="just"/>
            <a:r>
              <a:rPr lang="en-GB" b="1" dirty="0"/>
              <a:t>Timing:</a:t>
            </a:r>
            <a:r>
              <a:rPr lang="en-GB" dirty="0"/>
              <a:t> evidentiary input for strategy discussions for new mandate</a:t>
            </a:r>
          </a:p>
          <a:p>
            <a:pPr algn="just"/>
            <a:endParaRPr lang="en-GB" sz="2400" b="1" dirty="0"/>
          </a:p>
          <a:p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FCD36-6B17-4F5D-CE3C-831682CBBDD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402250" y="1825625"/>
            <a:ext cx="5328000" cy="4403725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114300" indent="0">
              <a:buNone/>
            </a:pPr>
            <a:r>
              <a:rPr lang="fr-BE" b="1" dirty="0"/>
              <a:t>Limitations</a:t>
            </a:r>
          </a:p>
          <a:p>
            <a:pPr marL="114300" indent="0">
              <a:buNone/>
            </a:pPr>
            <a:endParaRPr lang="fr-BE" b="1" dirty="0"/>
          </a:p>
          <a:p>
            <a:pPr algn="just"/>
            <a:r>
              <a:rPr lang="en-GB" sz="2400" b="1" dirty="0"/>
              <a:t>Measuring</a:t>
            </a:r>
            <a:r>
              <a:rPr lang="en-GB" sz="2400" dirty="0"/>
              <a:t> competition is </a:t>
            </a:r>
            <a:r>
              <a:rPr lang="en-GB" sz="2400" b="1" dirty="0"/>
              <a:t>challenging</a:t>
            </a:r>
          </a:p>
          <a:p>
            <a:pPr algn="just"/>
            <a:r>
              <a:rPr lang="en-GB" sz="2400" b="1" dirty="0"/>
              <a:t>Data limitations</a:t>
            </a:r>
            <a:r>
              <a:rPr lang="en-GB" sz="2400" dirty="0"/>
              <a:t>:  (mostly) 2000-2019</a:t>
            </a:r>
          </a:p>
          <a:p>
            <a:pPr algn="just"/>
            <a:r>
              <a:rPr lang="en-GB" sz="2400" dirty="0"/>
              <a:t>Behind </a:t>
            </a:r>
            <a:r>
              <a:rPr lang="en-GB" sz="2400" b="1" dirty="0"/>
              <a:t>aggregate trends </a:t>
            </a:r>
            <a:r>
              <a:rPr lang="en-GB" sz="2400" dirty="0"/>
              <a:t>significant sector differences</a:t>
            </a:r>
          </a:p>
          <a:p>
            <a:pPr algn="just"/>
            <a:r>
              <a:rPr lang="en-GB" sz="2400" dirty="0"/>
              <a:t>Complements, but </a:t>
            </a:r>
            <a:r>
              <a:rPr lang="en-GB" sz="2400" b="1" dirty="0"/>
              <a:t>no substitute</a:t>
            </a:r>
            <a:r>
              <a:rPr lang="en-GB" sz="2400" dirty="0"/>
              <a:t> for (1) case by case enforcement or (2) </a:t>
            </a:r>
            <a:r>
              <a:rPr lang="en-GB" dirty="0"/>
              <a:t>ex post evaluation</a:t>
            </a:r>
            <a:endParaRPr lang="en-GB" sz="2400" dirty="0"/>
          </a:p>
          <a:p>
            <a:pPr marL="1143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31663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C98036-F1DB-9301-24B9-4F3D4C1346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 err="1">
                <a:solidFill>
                  <a:schemeClr val="tx1"/>
                </a:solidFill>
              </a:rPr>
              <a:t>Evidence</a:t>
            </a:r>
            <a:r>
              <a:rPr lang="fr-BE" b="1" dirty="0">
                <a:solidFill>
                  <a:schemeClr val="tx1"/>
                </a:solidFill>
              </a:rPr>
              <a:t> on the </a:t>
            </a:r>
            <a:r>
              <a:rPr lang="fr-BE" b="1" dirty="0" err="1">
                <a:solidFill>
                  <a:schemeClr val="tx1"/>
                </a:solidFill>
              </a:rPr>
              <a:t>evolution</a:t>
            </a:r>
            <a:r>
              <a:rPr lang="fr-BE" b="1" dirty="0">
                <a:solidFill>
                  <a:schemeClr val="tx1"/>
                </a:solidFill>
              </a:rPr>
              <a:t> of </a:t>
            </a:r>
            <a:r>
              <a:rPr lang="fr-BE" b="1" dirty="0" err="1">
                <a:solidFill>
                  <a:schemeClr val="tx1"/>
                </a:solidFill>
              </a:rPr>
              <a:t>competition</a:t>
            </a:r>
            <a:r>
              <a:rPr lang="fr-BE" b="1" dirty="0">
                <a:solidFill>
                  <a:schemeClr val="tx1"/>
                </a:solidFill>
              </a:rPr>
              <a:t> in the EU </a:t>
            </a:r>
            <a:r>
              <a:rPr lang="fr-BE" b="1" dirty="0" err="1">
                <a:solidFill>
                  <a:schemeClr val="tx1"/>
                </a:solidFill>
              </a:rPr>
              <a:t>from</a:t>
            </a:r>
            <a:r>
              <a:rPr lang="fr-BE" b="1" dirty="0">
                <a:solidFill>
                  <a:schemeClr val="tx1"/>
                </a:solidFill>
              </a:rPr>
              <a:t> part I of the report</a:t>
            </a:r>
            <a:endParaRPr lang="en-IE" b="1" dirty="0">
              <a:solidFill>
                <a:schemeClr val="tx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D46103-E9AF-1F19-35B7-1AA5BDE7C2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764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_accessible_2023.pptx" id="{EC878A57-382A-4C39-A584-1AF0C626172A}" vid="{130AD24A-F7AC-477C-91ED-41AA5CF269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7384198965F04CAC95112A80E087FD" ma:contentTypeVersion="6" ma:contentTypeDescription="Crée un document." ma:contentTypeScope="" ma:versionID="0a2243092eaecc9fc10407688a9ba37a">
  <xsd:schema xmlns:xsd="http://www.w3.org/2001/XMLSchema" xmlns:xs="http://www.w3.org/2001/XMLSchema" xmlns:p="http://schemas.microsoft.com/office/2006/metadata/properties" xmlns:ns2="ebf6e92b-7f0b-4aa0-8110-2ac1b0aa9f9b" xmlns:ns3="1e58b153-092f-44e0-b7f3-6f68ee4e5819" targetNamespace="http://schemas.microsoft.com/office/2006/metadata/properties" ma:root="true" ma:fieldsID="6a10edaa8f29dd044b1524138967b805" ns2:_="" ns3:_="">
    <xsd:import namespace="ebf6e92b-7f0b-4aa0-8110-2ac1b0aa9f9b"/>
    <xsd:import namespace="1e58b153-092f-44e0-b7f3-6f68ee4e58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f6e92b-7f0b-4aa0-8110-2ac1b0aa9f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58b153-092f-44e0-b7f3-6f68ee4e581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3AE6AF-FA7F-43C9-A1DD-90F1EB44C9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53480B-BCDF-451D-A6DA-7B14B17AC8AA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1e58b153-092f-44e0-b7f3-6f68ee4e5819"/>
    <ds:schemaRef ds:uri="ebf6e92b-7f0b-4aa0-8110-2ac1b0aa9f9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BBBF85-5291-4078-AE3B-6DDF51BA35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f6e92b-7f0b-4aa0-8110-2ac1b0aa9f9b"/>
    <ds:schemaRef ds:uri="1e58b153-092f-44e0-b7f3-6f68ee4e58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1337</TotalTime>
  <Words>2446</Words>
  <Application>Microsoft Office PowerPoint</Application>
  <PresentationFormat>Widescreen</PresentationFormat>
  <Paragraphs>312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Courier New</vt:lpstr>
      <vt:lpstr>EC Square Sans Cond Pro</vt:lpstr>
      <vt:lpstr>EC Square Sans Pro</vt:lpstr>
      <vt:lpstr>Times New Roman</vt:lpstr>
      <vt:lpstr>Verdana</vt:lpstr>
      <vt:lpstr>Wingdings</vt:lpstr>
      <vt:lpstr>Office Theme</vt:lpstr>
      <vt:lpstr>PowerPoint Presentation</vt:lpstr>
      <vt:lpstr>Disclaimer – Chatham house rules</vt:lpstr>
      <vt:lpstr>Agenda</vt:lpstr>
      <vt:lpstr>Introduction</vt:lpstr>
      <vt:lpstr>What drives the evolution of competition?</vt:lpstr>
      <vt:lpstr>Why the evolution of competition matters</vt:lpstr>
      <vt:lpstr>Introduction</vt:lpstr>
      <vt:lpstr>Approach of the report and limitations</vt:lpstr>
      <vt:lpstr>Evidence on the evolution of competition in the EU from part I of the report</vt:lpstr>
      <vt:lpstr>Industry concentration (1)</vt:lpstr>
      <vt:lpstr>Industry concentration (2)</vt:lpstr>
      <vt:lpstr>Industry concentration (3)</vt:lpstr>
      <vt:lpstr>Market concentration (1)</vt:lpstr>
      <vt:lpstr>Market concentration (2)</vt:lpstr>
      <vt:lpstr>Industry concentration as measured in the report and market concentration are linked</vt:lpstr>
      <vt:lpstr>Markups</vt:lpstr>
      <vt:lpstr>Profits (1)</vt:lpstr>
      <vt:lpstr>Profits (2):  the rise of ‘global superstars’</vt:lpstr>
      <vt:lpstr>Business dynamism</vt:lpstr>
      <vt:lpstr>Sector competition risk vs. enforcement</vt:lpstr>
      <vt:lpstr>Main drivers and balance of effects</vt:lpstr>
      <vt:lpstr>  Evidence on the importance of competition from part II of the report</vt:lpstr>
      <vt:lpstr>Impact of competition on prices: new  price- concentration study</vt:lpstr>
      <vt:lpstr>Impact of competition on competitiveness: new survey of EU exporting firms</vt:lpstr>
      <vt:lpstr>Impact of competition on growth: new macroeconomic simulation study</vt:lpstr>
      <vt:lpstr>Implications for policy</vt:lpstr>
      <vt:lpstr>Does the EU need less or more competition? </vt:lpstr>
      <vt:lpstr>Implication for EU competitiveness policies</vt:lpstr>
      <vt:lpstr>Implications for competition policy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findings</dc:title>
  <dc:creator>COURONNE Anais (COMP)</dc:creator>
  <cp:lastModifiedBy>DEISENHOFER Thomas (COMP)</cp:lastModifiedBy>
  <cp:revision>8</cp:revision>
  <cp:lastPrinted>2024-06-27T09:16:05Z</cp:lastPrinted>
  <dcterms:created xsi:type="dcterms:W3CDTF">2024-06-20T08:33:30Z</dcterms:created>
  <dcterms:modified xsi:type="dcterms:W3CDTF">2024-07-02T08:51:34Z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0x0101001A7384198965F04CAC95112A80E087FD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</Properties>
</file>